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5" r:id="rId2"/>
    <p:sldId id="305" r:id="rId3"/>
    <p:sldId id="306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1pPr>
    <a:lvl2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2pPr>
    <a:lvl3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3pPr>
    <a:lvl4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4pPr>
    <a:lvl5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5pPr>
    <a:lvl6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6pPr>
    <a:lvl7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7pPr>
    <a:lvl8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8pPr>
    <a:lvl9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9pPr>
  </p:defaultTextStyle>
  <p:extLst>
    <p:ext uri="{EFAFB233-063F-42B5-8137-9DF3F51BA10A}">
      <p15:sldGuideLst xmlns:p15="http://schemas.microsoft.com/office/powerpoint/2012/main">
        <p15:guide id="1" orient="horz" pos="4456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B6AD"/>
    <a:srgbClr val="007260"/>
    <a:srgbClr val="26588D"/>
    <a:srgbClr val="1768FD"/>
    <a:srgbClr val="0E3375"/>
    <a:srgbClr val="008A75"/>
    <a:srgbClr val="000000"/>
    <a:srgbClr val="5B5B5B"/>
    <a:srgbClr val="00C26F"/>
    <a:srgbClr val="A2D7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CDCC"/>
          </a:solidFill>
        </a:fill>
      </a:tcStyle>
    </a:wholeTbl>
    <a:band2H>
      <a:tcTxStyle/>
      <a:tcStyle>
        <a:tcBdr/>
        <a:fill>
          <a:solidFill>
            <a:srgbClr val="FDE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CBE3"/>
          </a:solidFill>
        </a:fill>
      </a:tcStyle>
    </a:wholeTbl>
    <a:band2H>
      <a:tcTxStyle/>
      <a:tcStyle>
        <a:tcBdr/>
        <a:fill>
          <a:solidFill>
            <a:srgbClr val="EFE7F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CFA"/>
          </a:solidFill>
        </a:fill>
      </a:tcStyle>
    </a:wholeTbl>
    <a:band2H>
      <a:tcTxStyle/>
      <a:tcStyle>
        <a:tcBdr/>
        <a:fill>
          <a:solidFill>
            <a:srgbClr val="E7EE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3" autoAdjust="0"/>
    <p:restoredTop sz="95250" autoAdjust="0"/>
  </p:normalViewPr>
  <p:slideViewPr>
    <p:cSldViewPr snapToObjects="1">
      <p:cViewPr varScale="1">
        <p:scale>
          <a:sx n="27" d="100"/>
          <a:sy n="27" d="100"/>
        </p:scale>
        <p:origin x="1172" y="60"/>
      </p:cViewPr>
      <p:guideLst>
        <p:guide orient="horz" pos="4456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96" d="100"/>
          <a:sy n="96" d="100"/>
        </p:scale>
        <p:origin x="248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321933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68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38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006BE02D-20C0-F840-AFAC-BEA99C74FDC2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820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nsition cover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52F7576-B234-9846-929A-1167296EF3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6084488"/>
            <a:ext cx="12744921" cy="2598269"/>
          </a:xfrm>
        </p:spPr>
        <p:txBody>
          <a:bodyPr anchor="t"/>
          <a:lstStyle>
            <a:lvl1pPr algn="l">
              <a:defRPr sz="11500" b="0" i="0" cap="none" spc="0">
                <a:solidFill>
                  <a:schemeClr val="tx2"/>
                </a:solidFill>
                <a:latin typeface="Guardian Egyp Thin" panose="02060303050503060803" pitchFamily="18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3832D55-0666-9440-9A34-82E989B296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21828" y="5204646"/>
            <a:ext cx="12744450" cy="846488"/>
          </a:xfrm>
        </p:spPr>
        <p:txBody>
          <a:bodyPr/>
          <a:lstStyle>
            <a:lvl1pPr marL="0" indent="0">
              <a:buNone/>
              <a:defRPr sz="3600" b="0" i="0">
                <a:solidFill>
                  <a:schemeClr val="tx1"/>
                </a:solidFill>
                <a:latin typeface="Guardian TextEgyp Medium" panose="02060503050503060803" pitchFamily="18" charset="77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7310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6ED3B9AD-F767-4897-B951-8E440474FB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001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7302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+ Logo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CDDE1ED-BAD1-1543-BF43-6112C13D2E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000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79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5408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95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5147"/>
            <a:ext cx="20161250" cy="3336925"/>
          </a:xfrm>
        </p:spPr>
        <p:txBody>
          <a:bodyPr anchor="ctr"/>
          <a:lstStyle>
            <a:lvl1pPr algn="ctr">
              <a:defRPr sz="8800"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8AE4F2B-6216-854F-9F90-EECC33F007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B12E31CE-0E4F-4AFB-894D-BA7BA84A24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001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171509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 userDrawn="1">
          <p15:clr>
            <a:srgbClr val="FBAE40"/>
          </p15:clr>
        </p15:guide>
        <p15:guide id="2" pos="1330" userDrawn="1">
          <p15:clr>
            <a:srgbClr val="FBAE40"/>
          </p15:clr>
        </p15:guide>
        <p15:guide id="3" pos="1403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6707"/>
            <a:ext cx="20161250" cy="3336925"/>
          </a:xfrm>
        </p:spPr>
        <p:txBody>
          <a:bodyPr anchor="ctr"/>
          <a:lstStyle>
            <a:lvl1pPr algn="ctr">
              <a:defRPr sz="8800" cap="none" spc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9ECD55-0034-D74A-A76F-37F1EB5DEE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013F90DA-14BC-D74A-9351-6A238F27E0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816684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>
          <p15:clr>
            <a:srgbClr val="FBAE40"/>
          </p15:clr>
        </p15:guide>
        <p15:guide id="2" pos="1330">
          <p15:clr>
            <a:srgbClr val="FBAE40"/>
          </p15:clr>
        </p15:guide>
        <p15:guide id="3" pos="1403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20161252" cy="5956300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B56495E7-11B6-453A-A707-D1F075A3D0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001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0631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8799DD6-671F-F447-ACF9-2D09EF11CC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550587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DFDB73CF-1F34-4929-81D5-25468B4607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001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9022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2CC4EE1-B217-8047-BB8E-5ADF65FE61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095903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BF7EF99-CA78-FB40-954C-0D649F8791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80431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10">
            <a:extLst>
              <a:ext uri="{FF2B5EF4-FFF2-40B4-BE49-F238E27FC236}">
                <a16:creationId xmlns:a16="http://schemas.microsoft.com/office/drawing/2014/main" id="{BAF2A993-5ADD-431D-AC1F-919A0577F0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001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555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59563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BB2396B-6318-E94E-84F6-A202B4C43F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52039" y="5075580"/>
            <a:ext cx="9720586" cy="5956300"/>
          </a:xfrm>
        </p:spPr>
        <p:txBody>
          <a:bodyPr anchor="ctr"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B5EC40D2-0C93-40DB-B454-D206557946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001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77547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3763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FFBCF2CF-AFB1-0140-8DE1-AE522B2D57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566014" y="5075238"/>
            <a:ext cx="9720586" cy="3763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DE71093B-5350-A847-A69D-2F82394923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111374" y="9113411"/>
            <a:ext cx="9720586" cy="3763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7089157F-99D0-E444-A446-03546F60F8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566014" y="9113411"/>
            <a:ext cx="9720586" cy="3763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82BE7D08-4AFB-4B1E-9B46-E89FA7A7E2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001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3209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3" y="2365513"/>
            <a:ext cx="20161254" cy="2511287"/>
          </a:xfrm>
        </p:spPr>
        <p:txBody>
          <a:bodyPr anchor="ctr"/>
          <a:lstStyle>
            <a:lvl1pPr>
              <a:defRPr cap="none" spc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3" y="5075580"/>
            <a:ext cx="20161254" cy="59563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 marL="457200" indent="0">
              <a:buNone/>
              <a:defRPr>
                <a:solidFill>
                  <a:schemeClr val="tx2"/>
                </a:solidFill>
              </a:defRPr>
            </a:lvl2pPr>
            <a:lvl3pPr marL="914400" indent="0">
              <a:buNone/>
              <a:defRPr>
                <a:solidFill>
                  <a:schemeClr val="tx2"/>
                </a:solidFill>
              </a:defRPr>
            </a:lvl3pPr>
            <a:lvl4pPr marL="1371600" indent="0">
              <a:buNone/>
              <a:defRPr>
                <a:solidFill>
                  <a:schemeClr val="tx2"/>
                </a:solidFill>
              </a:defRPr>
            </a:lvl4pPr>
            <a:lvl5pPr marL="18288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EDD4F5-ABE1-BC41-9DE6-885F1C4E79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000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09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2111374" y="2425147"/>
            <a:ext cx="20161252" cy="2451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6" tIns="91436" rIns="91436" bIns="91436" anchor="ctr"/>
          <a:lstStyle/>
          <a:p>
            <a:endParaRPr lang="en-US" dirty="0"/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2111374" y="5115336"/>
            <a:ext cx="20161254" cy="8111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6" tIns="91436" rIns="91436" bIns="91436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0" r:id="rId2"/>
    <p:sldLayoutId id="2147483667" r:id="rId3"/>
    <p:sldLayoutId id="2147483661" r:id="rId4"/>
    <p:sldLayoutId id="2147483670" r:id="rId5"/>
    <p:sldLayoutId id="2147483671" r:id="rId6"/>
    <p:sldLayoutId id="2147483672" r:id="rId7"/>
    <p:sldLayoutId id="2147483673" r:id="rId8"/>
    <p:sldLayoutId id="2147483663" r:id="rId9"/>
    <p:sldLayoutId id="2147483668" r:id="rId10"/>
    <p:sldLayoutId id="2147483664" r:id="rId11"/>
    <p:sldLayoutId id="2147483665" r:id="rId12"/>
    <p:sldLayoutId id="2147483666" r:id="rId13"/>
  </p:sldLayoutIdLst>
  <p:transition spd="med"/>
  <p:txStyles>
    <p:titleStyle>
      <a:lvl1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chemeClr val="tx1">
              <a:lumMod val="50000"/>
            </a:schemeClr>
          </a:solidFill>
          <a:uFillTx/>
          <a:latin typeface="Guardian Egyp Regular" panose="02060503050503060803" pitchFamily="18" charset="0"/>
          <a:ea typeface="Guardian Egyp Regular" panose="02060503050503060803" pitchFamily="18" charset="0"/>
          <a:cs typeface="Guardian Egyp Regular" panose="02060503050503060803" pitchFamily="18" charset="0"/>
          <a:sym typeface="Poppins Regular"/>
        </a:defRPr>
      </a:lvl1pPr>
      <a:lvl2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2pPr>
      <a:lvl3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3pPr>
      <a:lvl4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4pPr>
      <a:lvl5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5pPr>
      <a:lvl6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6pPr>
      <a:lvl7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7pPr>
      <a:lvl8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8pPr>
      <a:lvl9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9pPr>
    </p:titleStyle>
    <p:bodyStyle>
      <a:lvl1pPr marL="204107" marR="0" indent="-204107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1pPr>
      <a:lvl2pPr marL="695325" marR="0" indent="-238125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2pPr>
      <a:lvl3pPr marL="1200148" marR="0" indent="-285748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3pPr>
      <a:lvl4pPr marL="1689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4pPr>
      <a:lvl5pPr marL="21463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5pPr>
      <a:lvl6pPr marL="26035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6pPr>
      <a:lvl7pPr marL="30607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7pPr>
      <a:lvl8pPr marL="35179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8pPr>
      <a:lvl9pPr marL="3975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lene.kellenberger@londonc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039E8874-964A-824F-ADA8-4BC0CA08B6E8}"/>
              </a:ext>
            </a:extLst>
          </p:cNvPr>
          <p:cNvSpPr txBox="1"/>
          <p:nvPr/>
        </p:nvSpPr>
        <p:spPr>
          <a:xfrm>
            <a:off x="6992370" y="4198809"/>
            <a:ext cx="14563110" cy="3754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6" tIns="91436" rIns="91436" bIns="91436">
            <a:spAutoFit/>
          </a:bodyPr>
          <a:lstStyle>
            <a:lvl1pPr>
              <a:defRPr sz="9700" b="0" cap="all" spc="388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Rutinas de Supervisión en Ambientes Remotos</a:t>
            </a:r>
          </a:p>
        </p:txBody>
      </p:sp>
      <p:sp>
        <p:nvSpPr>
          <p:cNvPr id="3" name="Propuesta">
            <a:extLst>
              <a:ext uri="{FF2B5EF4-FFF2-40B4-BE49-F238E27FC236}">
                <a16:creationId xmlns:a16="http://schemas.microsoft.com/office/drawing/2014/main" id="{F0E8B443-2A5F-5A43-8DBF-E37D8AB55613}"/>
              </a:ext>
            </a:extLst>
          </p:cNvPr>
          <p:cNvSpPr txBox="1"/>
          <p:nvPr/>
        </p:nvSpPr>
        <p:spPr>
          <a:xfrm>
            <a:off x="6992370" y="3617640"/>
            <a:ext cx="3613482" cy="738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>
            <a:lvl1pPr>
              <a:defRPr sz="5500" b="0" cap="all" spc="440">
                <a:solidFill>
                  <a:srgbClr val="00BF6F"/>
                </a:solidFill>
              </a:defRPr>
            </a:lvl1pPr>
          </a:lstStyle>
          <a:p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Supervisión Activa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5EF7C7-A472-194A-BE75-DD54A001D789}"/>
              </a:ext>
            </a:extLst>
          </p:cNvPr>
          <p:cNvGrpSpPr/>
          <p:nvPr/>
        </p:nvGrpSpPr>
        <p:grpSpPr>
          <a:xfrm>
            <a:off x="6985574" y="9411463"/>
            <a:ext cx="12023729" cy="1656636"/>
            <a:chOff x="6985574" y="7526115"/>
            <a:chExt cx="12023729" cy="1656636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23AEFDD3-988B-414B-8B39-31678BB18E43}"/>
                </a:ext>
              </a:extLst>
            </p:cNvPr>
            <p:cNvSpPr/>
            <p:nvPr/>
          </p:nvSpPr>
          <p:spPr>
            <a:xfrm>
              <a:off x="7455839" y="7619919"/>
              <a:ext cx="11553464" cy="129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lnSpc>
                  <a:spcPct val="150000"/>
                </a:lnSpc>
                <a:defRPr sz="3000">
                  <a:solidFill>
                    <a:srgbClr val="FFFFFF"/>
                  </a:solidFill>
                </a:defRPr>
              </a:pPr>
              <a:r>
                <a:rPr lang="es-ES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London Consulting Group</a:t>
              </a:r>
              <a:endParaRPr dirty="0">
                <a:solidFill>
                  <a:schemeClr val="tx2"/>
                </a:solidFill>
                <a:latin typeface="Guardian TextEgyp" panose="02060503050503060803" pitchFamily="18" charset="77"/>
              </a:endParaRPr>
            </a:p>
            <a:p>
              <a:pPr defTabSz="457200">
                <a:lnSpc>
                  <a:spcPct val="150000"/>
                </a:lnSpc>
                <a:spcBef>
                  <a:spcPts val="0"/>
                </a:spcBef>
                <a:defRPr sz="2200" b="0">
                  <a:solidFill>
                    <a:srgbClr val="FFFFFF"/>
                  </a:solidFill>
                </a:defRPr>
              </a:pPr>
              <a:r>
                <a:rPr lang="es-ES" sz="2400" dirty="0">
                  <a:solidFill>
                    <a:schemeClr val="tx1"/>
                  </a:solidFill>
                  <a:latin typeface="Guardian TextEgyp" panose="02060503050503060803" pitchFamily="18" charset="77"/>
                  <a:hlinkClick r:id="rId3"/>
                </a:rPr>
                <a:t>contact</a:t>
              </a:r>
              <a:r>
                <a:rPr sz="2400" dirty="0">
                  <a:solidFill>
                    <a:schemeClr val="tx1"/>
                  </a:solidFill>
                  <a:latin typeface="Guardian TextEgyp" panose="02060503050503060803" pitchFamily="18" charset="77"/>
                  <a:hlinkClick r:id="rId3"/>
                </a:rPr>
                <a:t>@londoncg.com</a:t>
              </a:r>
              <a:endParaRPr lang="en-US" sz="2400" dirty="0">
                <a:solidFill>
                  <a:schemeClr val="tx1"/>
                </a:solidFill>
                <a:latin typeface="Guardian TextEgyp" panose="02060503050503060803" pitchFamily="18" charset="77"/>
              </a:endParaRPr>
            </a:p>
          </p:txBody>
        </p:sp>
        <p:sp>
          <p:nvSpPr>
            <p:cNvPr id="10" name="Line">
              <a:extLst>
                <a:ext uri="{FF2B5EF4-FFF2-40B4-BE49-F238E27FC236}">
                  <a16:creationId xmlns:a16="http://schemas.microsoft.com/office/drawing/2014/main" id="{7942E331-B2B7-1741-AB4D-9A3201562D26}"/>
                </a:ext>
              </a:extLst>
            </p:cNvPr>
            <p:cNvSpPr/>
            <p:nvPr/>
          </p:nvSpPr>
          <p:spPr>
            <a:xfrm flipV="1">
              <a:off x="6985574" y="7526115"/>
              <a:ext cx="17392" cy="1656636"/>
            </a:xfrm>
            <a:prstGeom prst="line">
              <a:avLst/>
            </a:prstGeom>
            <a:noFill/>
            <a:ln w="25400" cap="flat">
              <a:solidFill>
                <a:srgbClr val="A2D7C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spcBef>
                  <a:spcPts val="0"/>
                </a:spcBef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 dirty="0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1636BA96-F451-2746-96E5-7CFE88FE59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7325" y="3905672"/>
            <a:ext cx="3558537" cy="2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38242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B3C66B91-5AAB-934C-B0F5-8CD02E14A466}"/>
              </a:ext>
            </a:extLst>
          </p:cNvPr>
          <p:cNvSpPr txBox="1"/>
          <p:nvPr/>
        </p:nvSpPr>
        <p:spPr>
          <a:xfrm>
            <a:off x="1030760" y="628602"/>
            <a:ext cx="14379777" cy="1031051"/>
          </a:xfrm>
          <a:prstGeom prst="rect">
            <a:avLst/>
          </a:prstGeom>
          <a:noFill/>
        </p:spPr>
        <p:txBody>
          <a:bodyPr wrap="none" lIns="91320" tIns="0" rIns="0" bIns="0" rtlCol="0">
            <a:spAutoFit/>
          </a:bodyPr>
          <a:lstStyle/>
          <a:p>
            <a:pPr defTabSz="1826005"/>
            <a:r>
              <a:rPr lang="en-US" sz="6700" b="1" spc="300" dirty="0">
                <a:solidFill>
                  <a:srgbClr val="373545"/>
                </a:solidFill>
                <a:latin typeface="Guardian Egyp Regular"/>
                <a:ea typeface="Noto Sans" panose="020B0502040504020204" pitchFamily="34" charset="0"/>
                <a:cs typeface="Guardian Egyp Regular"/>
              </a:rPr>
              <a:t>Los primeros pasos como Supervisor</a:t>
            </a:r>
          </a:p>
        </p:txBody>
      </p:sp>
      <p:pic>
        <p:nvPicPr>
          <p:cNvPr id="1026" name="Picture 2" descr="Schedule Icons - Free Download, PNG and SVG">
            <a:extLst>
              <a:ext uri="{FF2B5EF4-FFF2-40B4-BE49-F238E27FC236}">
                <a16:creationId xmlns:a16="http://schemas.microsoft.com/office/drawing/2014/main" id="{F46DEEBE-7E5B-4C81-B560-0D5A708F6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972" y="2496071"/>
            <a:ext cx="4222056" cy="4222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chedule Icons - Free Download, PNG and SVG">
            <a:extLst>
              <a:ext uri="{FF2B5EF4-FFF2-40B4-BE49-F238E27FC236}">
                <a16:creationId xmlns:a16="http://schemas.microsoft.com/office/drawing/2014/main" id="{85CB8EC4-776F-4F2B-9A14-7228DFC108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606" y="2521124"/>
            <a:ext cx="3776762" cy="3776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109">
            <a:extLst>
              <a:ext uri="{FF2B5EF4-FFF2-40B4-BE49-F238E27FC236}">
                <a16:creationId xmlns:a16="http://schemas.microsoft.com/office/drawing/2014/main" id="{90B1F71B-A281-44B1-9949-C053950C6A8F}"/>
              </a:ext>
            </a:extLst>
          </p:cNvPr>
          <p:cNvSpPr txBox="1"/>
          <p:nvPr/>
        </p:nvSpPr>
        <p:spPr>
          <a:xfrm>
            <a:off x="1174776" y="6049182"/>
            <a:ext cx="6956294" cy="5416748"/>
          </a:xfrm>
          <a:prstGeom prst="rect">
            <a:avLst/>
          </a:prstGeom>
          <a:noFill/>
        </p:spPr>
        <p:txBody>
          <a:bodyPr wrap="square" lIns="91320" tIns="45661" rIns="91320" bIns="45661" rtlCol="0" anchor="t" anchorCtr="0">
            <a:spAutoFit/>
          </a:bodyPr>
          <a:lstStyle/>
          <a:p>
            <a:pPr defTabSz="1826005"/>
            <a:r>
              <a:rPr lang="es-MX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Rediseña toda tu agenda</a:t>
            </a:r>
          </a:p>
          <a:p>
            <a:pPr defTabSz="1826005"/>
            <a:endParaRPr lang="es-MX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Elimina </a:t>
            </a:r>
            <a:r>
              <a:rPr lang="es-MX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las actividades de supervisión</a:t>
            </a:r>
            <a:r>
              <a:rPr lang="es-MX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 cara-a-cara</a:t>
            </a:r>
            <a:r>
              <a:rPr lang="es-MX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.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s-MX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Incluye </a:t>
            </a:r>
            <a:r>
              <a:rPr lang="es-MX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una llamada semanal uno-a-uno con tus empleados </a:t>
            </a:r>
            <a:r>
              <a:rPr lang="es-MX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solo para entender sus necesidades.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Planifica tu agenda </a:t>
            </a:r>
            <a:r>
              <a:rPr lang="es-MX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con una semana por adelantado.</a:t>
            </a:r>
          </a:p>
        </p:txBody>
      </p:sp>
      <p:pic>
        <p:nvPicPr>
          <p:cNvPr id="1032" name="Picture 8" descr="Vasalgel reversibility: Opinion survey results - Parsemus Foundation">
            <a:extLst>
              <a:ext uri="{FF2B5EF4-FFF2-40B4-BE49-F238E27FC236}">
                <a16:creationId xmlns:a16="http://schemas.microsoft.com/office/drawing/2014/main" id="{84293A95-EF9D-4C51-8983-FD69D4C4D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226" y="2980755"/>
            <a:ext cx="3333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9">
            <a:extLst>
              <a:ext uri="{FF2B5EF4-FFF2-40B4-BE49-F238E27FC236}">
                <a16:creationId xmlns:a16="http://schemas.microsoft.com/office/drawing/2014/main" id="{734503B1-0B7A-448A-8AA7-9EFAFDADEFEF}"/>
              </a:ext>
            </a:extLst>
          </p:cNvPr>
          <p:cNvSpPr txBox="1"/>
          <p:nvPr/>
        </p:nvSpPr>
        <p:spPr>
          <a:xfrm>
            <a:off x="8823426" y="6049182"/>
            <a:ext cx="6956294" cy="6463189"/>
          </a:xfrm>
          <a:prstGeom prst="rect">
            <a:avLst/>
          </a:prstGeom>
          <a:noFill/>
        </p:spPr>
        <p:txBody>
          <a:bodyPr wrap="square" lIns="91320" tIns="45661" rIns="91320" bIns="45661" rtlCol="0" anchor="t" anchorCtr="0">
            <a:spAutoFit/>
          </a:bodyPr>
          <a:lstStyle/>
          <a:p>
            <a:pPr defTabSz="1826005"/>
            <a:r>
              <a:rPr lang="es-MX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Reuniones diarias estructuradas de check-in</a:t>
            </a:r>
          </a:p>
          <a:p>
            <a:pPr defTabSz="1826005"/>
            <a:endParaRPr lang="es-MX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s-MX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Ten </a:t>
            </a:r>
            <a:r>
              <a:rPr lang="es-MX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llamadas uno-a-uno </a:t>
            </a:r>
            <a:r>
              <a:rPr lang="es-MX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con tus empleados que trabajen de forma independiente. 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s-MX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Ten una </a:t>
            </a:r>
            <a:r>
              <a:rPr lang="es-MX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llamada grupal</a:t>
            </a:r>
            <a:r>
              <a:rPr lang="es-MX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 con tus empleados </a:t>
            </a:r>
            <a:r>
              <a:rPr lang="es-MX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de alta colaboración</a:t>
            </a:r>
            <a:r>
              <a:rPr lang="es-MX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.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Haz una minuta </a:t>
            </a:r>
            <a:r>
              <a:rPr lang="es-MX" sz="32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con los resultados que se esperan alcanzar durante el día.</a:t>
            </a:r>
          </a:p>
        </p:txBody>
      </p:sp>
      <p:sp>
        <p:nvSpPr>
          <p:cNvPr id="12" name="TextBox 109">
            <a:extLst>
              <a:ext uri="{FF2B5EF4-FFF2-40B4-BE49-F238E27FC236}">
                <a16:creationId xmlns:a16="http://schemas.microsoft.com/office/drawing/2014/main" id="{388E305D-1DD0-4CCB-80F2-5FCE72F65A00}"/>
              </a:ext>
            </a:extLst>
          </p:cNvPr>
          <p:cNvSpPr txBox="1"/>
          <p:nvPr/>
        </p:nvSpPr>
        <p:spPr>
          <a:xfrm>
            <a:off x="16468954" y="6049182"/>
            <a:ext cx="6956294" cy="6463189"/>
          </a:xfrm>
          <a:prstGeom prst="rect">
            <a:avLst/>
          </a:prstGeom>
          <a:noFill/>
        </p:spPr>
        <p:txBody>
          <a:bodyPr wrap="square" lIns="91320" tIns="45661" rIns="91320" bIns="45661" rtlCol="0" anchor="t" anchorCtr="0">
            <a:spAutoFit/>
          </a:bodyPr>
          <a:lstStyle/>
          <a:p>
            <a:pPr defTabSz="1826005"/>
            <a:r>
              <a:rPr lang="es-MX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Canales de comunicación y reglas</a:t>
            </a:r>
          </a:p>
          <a:p>
            <a:pPr defTabSz="1826005"/>
            <a:endParaRPr lang="es-MX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s-MX" sz="3200" b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Define </a:t>
            </a:r>
            <a:r>
              <a:rPr lang="es-MX" sz="320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cuándo usar cada herramienta grupal y de comunicación</a:t>
            </a:r>
            <a:r>
              <a:rPr lang="es-MX" sz="3200" b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.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s-MX" sz="3200" b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Defina un grupo y canal específicos para la </a:t>
            </a:r>
            <a:r>
              <a:rPr lang="es-MX" sz="320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comunicación informal</a:t>
            </a:r>
            <a:r>
              <a:rPr lang="es-MX" sz="3200" b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.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s-MX" sz="3200" b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Defina un método para hacer una </a:t>
            </a:r>
            <a:r>
              <a:rPr lang="es-MX" sz="320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revisión final </a:t>
            </a:r>
            <a:r>
              <a:rPr lang="es-MX" sz="3200" b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de los resultados diarios.</a:t>
            </a:r>
          </a:p>
        </p:txBody>
      </p:sp>
    </p:spTree>
    <p:extLst>
      <p:ext uri="{BB962C8B-B14F-4D97-AF65-F5344CB8AC3E}">
        <p14:creationId xmlns:p14="http://schemas.microsoft.com/office/powerpoint/2010/main" val="318487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B3C66B91-5AAB-934C-B0F5-8CD02E14A466}"/>
              </a:ext>
            </a:extLst>
          </p:cNvPr>
          <p:cNvSpPr txBox="1"/>
          <p:nvPr/>
        </p:nvSpPr>
        <p:spPr>
          <a:xfrm>
            <a:off x="1030760" y="593304"/>
            <a:ext cx="18302325" cy="1031051"/>
          </a:xfrm>
          <a:prstGeom prst="rect">
            <a:avLst/>
          </a:prstGeom>
          <a:noFill/>
        </p:spPr>
        <p:txBody>
          <a:bodyPr wrap="none" lIns="91320" tIns="0" rIns="0" bIns="0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defTabSz="1826005">
              <a:defRPr sz="6700" spc="300">
                <a:solidFill>
                  <a:srgbClr val="373545"/>
                </a:solidFill>
                <a:latin typeface="Guardian Egyp Regular"/>
                <a:ea typeface="Noto Sans" panose="020B0502040504020204" pitchFamily="34" charset="0"/>
                <a:cs typeface="Guardian Egyp Regular"/>
              </a:defRPr>
            </a:lvl1pPr>
          </a:lstStyle>
          <a:p>
            <a:r>
              <a:rPr lang="es-PE" dirty="0"/>
              <a:t>Aproveche la tecnología para ganar visibilidad</a:t>
            </a:r>
          </a:p>
        </p:txBody>
      </p:sp>
      <p:pic>
        <p:nvPicPr>
          <p:cNvPr id="26" name="Picture 20" descr="Google G Suite Business Email Account | S Naidu Tech">
            <a:extLst>
              <a:ext uri="{FF2B5EF4-FFF2-40B4-BE49-F238E27FC236}">
                <a16:creationId xmlns:a16="http://schemas.microsoft.com/office/drawing/2014/main" id="{644B61E0-6564-4B08-9B0A-78409CDC9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6877" y="9192966"/>
            <a:ext cx="2458765" cy="245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4" descr="Trello Logo">
            <a:extLst>
              <a:ext uri="{FF2B5EF4-FFF2-40B4-BE49-F238E27FC236}">
                <a16:creationId xmlns:a16="http://schemas.microsoft.com/office/drawing/2014/main" id="{2368345F-BA8F-4EC9-B79D-6A58C4730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6498" y="3943743"/>
            <a:ext cx="5022922" cy="1543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6">
            <a:extLst>
              <a:ext uri="{FF2B5EF4-FFF2-40B4-BE49-F238E27FC236}">
                <a16:creationId xmlns:a16="http://schemas.microsoft.com/office/drawing/2014/main" id="{2E804691-F4FB-43C5-9C70-228547FF5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4136" y="5041922"/>
            <a:ext cx="3111837" cy="205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nyTrans permite acceder a tus documentos de la nube en cualquier ...">
            <a:extLst>
              <a:ext uri="{FF2B5EF4-FFF2-40B4-BE49-F238E27FC236}">
                <a16:creationId xmlns:a16="http://schemas.microsoft.com/office/drawing/2014/main" id="{2614DC61-3C71-4737-AE86-C190C7943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" y="8730208"/>
            <a:ext cx="7113662" cy="4019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Když by vám byl terabajt málo, Microsoft nabízí na OneDrive nově ...">
            <a:extLst>
              <a:ext uri="{FF2B5EF4-FFF2-40B4-BE49-F238E27FC236}">
                <a16:creationId xmlns:a16="http://schemas.microsoft.com/office/drawing/2014/main" id="{391D5761-1897-47F6-8043-3B2858458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4893" y="8993598"/>
            <a:ext cx="571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ropbox Logo transparent PNG - StickPNG">
            <a:extLst>
              <a:ext uri="{FF2B5EF4-FFF2-40B4-BE49-F238E27FC236}">
                <a16:creationId xmlns:a16="http://schemas.microsoft.com/office/drawing/2014/main" id="{EB47139A-979C-4306-91FB-425BE32128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32" b="31999"/>
          <a:stretch/>
        </p:blipFill>
        <p:spPr bwMode="auto">
          <a:xfrm>
            <a:off x="15041803" y="11495856"/>
            <a:ext cx="4983510" cy="176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7FA944B-CDED-4A79-8D49-7CF0161CA87F}"/>
              </a:ext>
            </a:extLst>
          </p:cNvPr>
          <p:cNvSpPr/>
          <p:nvPr/>
        </p:nvSpPr>
        <p:spPr>
          <a:xfrm>
            <a:off x="12204966" y="2826569"/>
            <a:ext cx="10657184" cy="10515600"/>
          </a:xfrm>
          <a:prstGeom prst="rect">
            <a:avLst/>
          </a:prstGeom>
          <a:noFill/>
          <a:ln w="38100" cap="flat">
            <a:solidFill>
              <a:schemeClr val="bg1">
                <a:lumMod val="20000"/>
                <a:lumOff val="80000"/>
              </a:schemeClr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3" name="TextBox 109">
            <a:extLst>
              <a:ext uri="{FF2B5EF4-FFF2-40B4-BE49-F238E27FC236}">
                <a16:creationId xmlns:a16="http://schemas.microsoft.com/office/drawing/2014/main" id="{282E3012-CDF3-4B51-B328-EAE74586EE78}"/>
              </a:ext>
            </a:extLst>
          </p:cNvPr>
          <p:cNvSpPr txBox="1"/>
          <p:nvPr/>
        </p:nvSpPr>
        <p:spPr>
          <a:xfrm>
            <a:off x="14168576" y="2765857"/>
            <a:ext cx="6729965" cy="70776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400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Herramientas Tecnológicas</a:t>
            </a:r>
            <a:endParaRPr lang="en-US" sz="4000" b="1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46" name="TextBox 109">
            <a:extLst>
              <a:ext uri="{FF2B5EF4-FFF2-40B4-BE49-F238E27FC236}">
                <a16:creationId xmlns:a16="http://schemas.microsoft.com/office/drawing/2014/main" id="{BF1A4801-46D0-4546-9F77-95D9011FDF29}"/>
              </a:ext>
            </a:extLst>
          </p:cNvPr>
          <p:cNvSpPr txBox="1"/>
          <p:nvPr/>
        </p:nvSpPr>
        <p:spPr>
          <a:xfrm>
            <a:off x="2606299" y="2765857"/>
            <a:ext cx="7402962" cy="70776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s-MX" sz="40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Gestión de Proyecto</a:t>
            </a:r>
            <a:endParaRPr lang="en-US" sz="4000" b="1" dirty="0">
              <a:solidFill>
                <a:srgbClr val="000000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47" name="TextBox 109">
            <a:extLst>
              <a:ext uri="{FF2B5EF4-FFF2-40B4-BE49-F238E27FC236}">
                <a16:creationId xmlns:a16="http://schemas.microsoft.com/office/drawing/2014/main" id="{37D6B3F7-DD88-4E07-BD76-CF4C94DBBC90}"/>
              </a:ext>
            </a:extLst>
          </p:cNvPr>
          <p:cNvSpPr txBox="1"/>
          <p:nvPr/>
        </p:nvSpPr>
        <p:spPr>
          <a:xfrm>
            <a:off x="2606299" y="8053352"/>
            <a:ext cx="7402962" cy="707767"/>
          </a:xfrm>
          <a:prstGeom prst="rect">
            <a:avLst/>
          </a:prstGeom>
          <a:solidFill>
            <a:schemeClr val="bg1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40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Trabajar archivos colaborativos</a:t>
            </a:r>
          </a:p>
        </p:txBody>
      </p:sp>
      <p:sp>
        <p:nvSpPr>
          <p:cNvPr id="48" name="TextBox 109">
            <a:extLst>
              <a:ext uri="{FF2B5EF4-FFF2-40B4-BE49-F238E27FC236}">
                <a16:creationId xmlns:a16="http://schemas.microsoft.com/office/drawing/2014/main" id="{827AECFE-BA37-4146-8D6E-D1211B55E273}"/>
              </a:ext>
            </a:extLst>
          </p:cNvPr>
          <p:cNvSpPr txBox="1"/>
          <p:nvPr/>
        </p:nvSpPr>
        <p:spPr>
          <a:xfrm>
            <a:off x="15041804" y="7978580"/>
            <a:ext cx="4913156" cy="895644"/>
          </a:xfrm>
          <a:prstGeom prst="upDownArrow">
            <a:avLst>
              <a:gd name="adj1" fmla="val 50000"/>
              <a:gd name="adj2" fmla="val 34991"/>
            </a:avLst>
          </a:prstGeom>
          <a:solidFill>
            <a:srgbClr val="88B6AD"/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3200" dirty="0">
                <a:solidFill>
                  <a:schemeClr val="bg2"/>
                </a:solidFill>
                <a:latin typeface="Guardian Egyp Regular"/>
                <a:ea typeface="League Spartan" charset="0"/>
                <a:cs typeface="Guardian Egyp Regular"/>
              </a:rPr>
              <a:t>Integración</a:t>
            </a:r>
            <a:endParaRPr lang="en-US" sz="3200" b="1" dirty="0">
              <a:solidFill>
                <a:schemeClr val="bg2"/>
              </a:solidFill>
              <a:latin typeface="Guardian Egyp Regular"/>
              <a:ea typeface="League Spartan" charset="0"/>
              <a:cs typeface="Guardian Egyp Regular"/>
            </a:endParaRPr>
          </a:p>
        </p:txBody>
      </p:sp>
      <p:sp>
        <p:nvSpPr>
          <p:cNvPr id="49" name="TextBox 109">
            <a:extLst>
              <a:ext uri="{FF2B5EF4-FFF2-40B4-BE49-F238E27FC236}">
                <a16:creationId xmlns:a16="http://schemas.microsoft.com/office/drawing/2014/main" id="{EB0F0108-2239-4A45-B81D-FAB46E439A21}"/>
              </a:ext>
            </a:extLst>
          </p:cNvPr>
          <p:cNvSpPr txBox="1"/>
          <p:nvPr/>
        </p:nvSpPr>
        <p:spPr>
          <a:xfrm>
            <a:off x="656302" y="3712968"/>
            <a:ext cx="2067822" cy="461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2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Backlog</a:t>
            </a:r>
          </a:p>
        </p:txBody>
      </p:sp>
      <p:sp>
        <p:nvSpPr>
          <p:cNvPr id="50" name="TextBox 109">
            <a:extLst>
              <a:ext uri="{FF2B5EF4-FFF2-40B4-BE49-F238E27FC236}">
                <a16:creationId xmlns:a16="http://schemas.microsoft.com/office/drawing/2014/main" id="{E80FF2AB-BA7B-4FC9-B716-70F350AC6762}"/>
              </a:ext>
            </a:extLst>
          </p:cNvPr>
          <p:cNvSpPr txBox="1"/>
          <p:nvPr/>
        </p:nvSpPr>
        <p:spPr>
          <a:xfrm>
            <a:off x="2968465" y="3712968"/>
            <a:ext cx="2067822" cy="461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2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Por Hacer</a:t>
            </a:r>
          </a:p>
        </p:txBody>
      </p:sp>
      <p:sp>
        <p:nvSpPr>
          <p:cNvPr id="51" name="TextBox 109">
            <a:extLst>
              <a:ext uri="{FF2B5EF4-FFF2-40B4-BE49-F238E27FC236}">
                <a16:creationId xmlns:a16="http://schemas.microsoft.com/office/drawing/2014/main" id="{6172D804-8875-4A37-8C0B-61ED527B8172}"/>
              </a:ext>
            </a:extLst>
          </p:cNvPr>
          <p:cNvSpPr txBox="1"/>
          <p:nvPr/>
        </p:nvSpPr>
        <p:spPr>
          <a:xfrm>
            <a:off x="5280628" y="3712968"/>
            <a:ext cx="2067822" cy="461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2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En Proceso</a:t>
            </a:r>
          </a:p>
        </p:txBody>
      </p:sp>
      <p:sp>
        <p:nvSpPr>
          <p:cNvPr id="52" name="TextBox 109">
            <a:extLst>
              <a:ext uri="{FF2B5EF4-FFF2-40B4-BE49-F238E27FC236}">
                <a16:creationId xmlns:a16="http://schemas.microsoft.com/office/drawing/2014/main" id="{20927AEA-E91A-470B-83C2-4B92C1351B6C}"/>
              </a:ext>
            </a:extLst>
          </p:cNvPr>
          <p:cNvSpPr txBox="1"/>
          <p:nvPr/>
        </p:nvSpPr>
        <p:spPr>
          <a:xfrm>
            <a:off x="7592791" y="3712968"/>
            <a:ext cx="2067822" cy="461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2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Validado</a:t>
            </a:r>
          </a:p>
        </p:txBody>
      </p:sp>
      <p:sp>
        <p:nvSpPr>
          <p:cNvPr id="53" name="TextBox 109">
            <a:extLst>
              <a:ext uri="{FF2B5EF4-FFF2-40B4-BE49-F238E27FC236}">
                <a16:creationId xmlns:a16="http://schemas.microsoft.com/office/drawing/2014/main" id="{27B7E75C-2B10-4D56-ABB6-BD3F3CBC56AF}"/>
              </a:ext>
            </a:extLst>
          </p:cNvPr>
          <p:cNvSpPr txBox="1"/>
          <p:nvPr/>
        </p:nvSpPr>
        <p:spPr>
          <a:xfrm>
            <a:off x="9904953" y="3712968"/>
            <a:ext cx="2067822" cy="4615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2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Terminado</a:t>
            </a:r>
          </a:p>
        </p:txBody>
      </p:sp>
      <p:sp>
        <p:nvSpPr>
          <p:cNvPr id="54" name="TextBox 109">
            <a:extLst>
              <a:ext uri="{FF2B5EF4-FFF2-40B4-BE49-F238E27FC236}">
                <a16:creationId xmlns:a16="http://schemas.microsoft.com/office/drawing/2014/main" id="{A28DBDAB-0517-4F7F-922A-B219B64F60FB}"/>
              </a:ext>
            </a:extLst>
          </p:cNvPr>
          <p:cNvSpPr txBox="1"/>
          <p:nvPr/>
        </p:nvSpPr>
        <p:spPr>
          <a:xfrm>
            <a:off x="3224889" y="4479525"/>
            <a:ext cx="1554972" cy="13617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1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Activity Card</a:t>
            </a:r>
          </a:p>
          <a:p>
            <a:pPr defTabSz="1826005"/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Responsable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Checklist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Fecha/Hora límite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Contexto</a:t>
            </a:r>
          </a:p>
        </p:txBody>
      </p:sp>
      <p:sp>
        <p:nvSpPr>
          <p:cNvPr id="61" name="TextBox 109">
            <a:extLst>
              <a:ext uri="{FF2B5EF4-FFF2-40B4-BE49-F238E27FC236}">
                <a16:creationId xmlns:a16="http://schemas.microsoft.com/office/drawing/2014/main" id="{EE180BFD-8A2C-4029-8A38-954746568E85}"/>
              </a:ext>
            </a:extLst>
          </p:cNvPr>
          <p:cNvSpPr txBox="1"/>
          <p:nvPr/>
        </p:nvSpPr>
        <p:spPr>
          <a:xfrm>
            <a:off x="912726" y="4479525"/>
            <a:ext cx="1554972" cy="13617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1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Activity Card</a:t>
            </a:r>
          </a:p>
          <a:p>
            <a:pPr defTabSz="1826005"/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Responsable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Checklist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Fecha/Hora límite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Contexto</a:t>
            </a:r>
          </a:p>
        </p:txBody>
      </p:sp>
      <p:sp>
        <p:nvSpPr>
          <p:cNvPr id="62" name="TextBox 109">
            <a:extLst>
              <a:ext uri="{FF2B5EF4-FFF2-40B4-BE49-F238E27FC236}">
                <a16:creationId xmlns:a16="http://schemas.microsoft.com/office/drawing/2014/main" id="{14383706-2E9D-41E8-BE48-C130766322CB}"/>
              </a:ext>
            </a:extLst>
          </p:cNvPr>
          <p:cNvSpPr txBox="1"/>
          <p:nvPr/>
        </p:nvSpPr>
        <p:spPr>
          <a:xfrm>
            <a:off x="5530293" y="6146328"/>
            <a:ext cx="1554972" cy="13617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1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Activity Card</a:t>
            </a:r>
          </a:p>
          <a:p>
            <a:pPr defTabSz="1826005"/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Responsable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Checklist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Fecha/Hora límite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Contexto</a:t>
            </a:r>
          </a:p>
        </p:txBody>
      </p:sp>
      <p:sp>
        <p:nvSpPr>
          <p:cNvPr id="63" name="TextBox 109">
            <a:extLst>
              <a:ext uri="{FF2B5EF4-FFF2-40B4-BE49-F238E27FC236}">
                <a16:creationId xmlns:a16="http://schemas.microsoft.com/office/drawing/2014/main" id="{60F6FC80-2624-4F3E-9FD2-EE906C9B2912}"/>
              </a:ext>
            </a:extLst>
          </p:cNvPr>
          <p:cNvSpPr txBox="1"/>
          <p:nvPr/>
        </p:nvSpPr>
        <p:spPr>
          <a:xfrm>
            <a:off x="5530293" y="4479525"/>
            <a:ext cx="1554972" cy="13617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1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Activity Card</a:t>
            </a:r>
          </a:p>
          <a:p>
            <a:pPr defTabSz="1826005"/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Responsable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Checklist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Fecha/Hora límite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Contexto</a:t>
            </a:r>
          </a:p>
        </p:txBody>
      </p:sp>
      <p:sp>
        <p:nvSpPr>
          <p:cNvPr id="64" name="TextBox 109">
            <a:extLst>
              <a:ext uri="{FF2B5EF4-FFF2-40B4-BE49-F238E27FC236}">
                <a16:creationId xmlns:a16="http://schemas.microsoft.com/office/drawing/2014/main" id="{8C640E6A-376E-468D-9796-649A25408D17}"/>
              </a:ext>
            </a:extLst>
          </p:cNvPr>
          <p:cNvSpPr txBox="1"/>
          <p:nvPr/>
        </p:nvSpPr>
        <p:spPr>
          <a:xfrm>
            <a:off x="7849215" y="4479525"/>
            <a:ext cx="1554972" cy="13617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1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Activity Card</a:t>
            </a:r>
          </a:p>
          <a:p>
            <a:pPr defTabSz="1826005"/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Responsable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Checklist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Fecha/Hora límite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Contexto</a:t>
            </a:r>
          </a:p>
        </p:txBody>
      </p:sp>
      <p:sp>
        <p:nvSpPr>
          <p:cNvPr id="65" name="TextBox 109">
            <a:extLst>
              <a:ext uri="{FF2B5EF4-FFF2-40B4-BE49-F238E27FC236}">
                <a16:creationId xmlns:a16="http://schemas.microsoft.com/office/drawing/2014/main" id="{8D1D1718-ECDD-4B03-BC38-00E7A50F76EE}"/>
              </a:ext>
            </a:extLst>
          </p:cNvPr>
          <p:cNvSpPr txBox="1"/>
          <p:nvPr/>
        </p:nvSpPr>
        <p:spPr>
          <a:xfrm>
            <a:off x="10155303" y="4479525"/>
            <a:ext cx="1554972" cy="13617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91320" tIns="45661" rIns="91320" bIns="45661" rtlCol="0" anchor="ctr" anchorCtr="0">
            <a:spAutoFit/>
          </a:bodyPr>
          <a:lstStyle/>
          <a:p>
            <a:pPr algn="ctr" defTabSz="1826005"/>
            <a:r>
              <a:rPr lang="en-US" sz="1400" b="1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Activity Card</a:t>
            </a:r>
          </a:p>
          <a:p>
            <a:pPr defTabSz="1826005"/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Responsable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Checklist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Fecha/Hora límite</a:t>
            </a:r>
            <a:b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</a:br>
            <a:r>
              <a:rPr lang="en-US" sz="1400" b="0" dirty="0">
                <a:solidFill>
                  <a:srgbClr val="000000"/>
                </a:solidFill>
                <a:latin typeface="Guardian Egyp Regular"/>
                <a:ea typeface="League Spartan" charset="0"/>
                <a:cs typeface="Guardian Egyp Regular"/>
              </a:rPr>
              <a:t>Contexto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C3F938-47A3-471E-9AC7-F1A216E418F5}"/>
              </a:ext>
            </a:extLst>
          </p:cNvPr>
          <p:cNvCxnSpPr/>
          <p:nvPr/>
        </p:nvCxnSpPr>
        <p:spPr>
          <a:xfrm>
            <a:off x="2851358" y="3712968"/>
            <a:ext cx="0" cy="4167873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73FB5D5-DC23-41C6-9991-566F22AC74C5}"/>
              </a:ext>
            </a:extLst>
          </p:cNvPr>
          <p:cNvCxnSpPr/>
          <p:nvPr/>
        </p:nvCxnSpPr>
        <p:spPr>
          <a:xfrm>
            <a:off x="5157359" y="3712968"/>
            <a:ext cx="0" cy="4167873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9CFEF8B-013B-4C29-AC22-FC9DE715282C}"/>
              </a:ext>
            </a:extLst>
          </p:cNvPr>
          <p:cNvCxnSpPr/>
          <p:nvPr/>
        </p:nvCxnSpPr>
        <p:spPr>
          <a:xfrm>
            <a:off x="7463360" y="3712968"/>
            <a:ext cx="0" cy="4167873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0EC198C-EF43-4C3F-8D72-FA446BAFF962}"/>
              </a:ext>
            </a:extLst>
          </p:cNvPr>
          <p:cNvCxnSpPr/>
          <p:nvPr/>
        </p:nvCxnSpPr>
        <p:spPr>
          <a:xfrm>
            <a:off x="9769361" y="3712968"/>
            <a:ext cx="0" cy="4167873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dash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9" name="TextBox 109">
            <a:extLst>
              <a:ext uri="{FF2B5EF4-FFF2-40B4-BE49-F238E27FC236}">
                <a16:creationId xmlns:a16="http://schemas.microsoft.com/office/drawing/2014/main" id="{93D535E0-4588-451A-8E0C-EB131E8175DE}"/>
              </a:ext>
            </a:extLst>
          </p:cNvPr>
          <p:cNvSpPr txBox="1"/>
          <p:nvPr/>
        </p:nvSpPr>
        <p:spPr>
          <a:xfrm>
            <a:off x="6791400" y="9924528"/>
            <a:ext cx="4844837" cy="2323594"/>
          </a:xfrm>
          <a:prstGeom prst="rect">
            <a:avLst/>
          </a:prstGeom>
          <a:noFill/>
        </p:spPr>
        <p:txBody>
          <a:bodyPr wrap="square" lIns="91320" tIns="45661" rIns="91320" bIns="45661" rtlCol="0" anchor="ctr" anchorCtr="0">
            <a:spAutoFit/>
          </a:bodyPr>
          <a:lstStyle/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Implementar una solución en la nube.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Tener una carpeta estructurada. </a:t>
            </a:r>
          </a:p>
          <a:p>
            <a:pPr marL="457200" indent="-457200" algn="just" defTabSz="1826005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0000"/>
                </a:solidFill>
                <a:latin typeface="Guardian Egyp Regular"/>
                <a:ea typeface="Open Sans Light" panose="020B0306030504020204" pitchFamily="34" charset="0"/>
                <a:cs typeface="Guardian Egyp Regular"/>
              </a:rPr>
              <a:t>Estandarizar cómo nombrar los archivos.</a:t>
            </a:r>
          </a:p>
        </p:txBody>
      </p:sp>
    </p:spTree>
    <p:extLst>
      <p:ext uri="{BB962C8B-B14F-4D97-AF65-F5344CB8AC3E}">
        <p14:creationId xmlns:p14="http://schemas.microsoft.com/office/powerpoint/2010/main" val="181268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London 2019">
      <a:dk1>
        <a:srgbClr val="000000"/>
      </a:dk1>
      <a:lt1>
        <a:srgbClr val="A1D6CA"/>
      </a:lt1>
      <a:dk2>
        <a:srgbClr val="008974"/>
      </a:dk2>
      <a:lt2>
        <a:srgbClr val="FEFFFE"/>
      </a:lt2>
      <a:accent1>
        <a:srgbClr val="00BF6F"/>
      </a:accent1>
      <a:accent2>
        <a:srgbClr val="A1D6CA"/>
      </a:accent2>
      <a:accent3>
        <a:srgbClr val="A4A4A6"/>
      </a:accent3>
      <a:accent4>
        <a:srgbClr val="FEFFFE"/>
      </a:accent4>
      <a:accent5>
        <a:srgbClr val="008974"/>
      </a:accent5>
      <a:accent6>
        <a:srgbClr val="000000"/>
      </a:accent6>
      <a:hlink>
        <a:srgbClr val="00BF6F"/>
      </a:hlink>
      <a:folHlink>
        <a:srgbClr val="A4A4A6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44336"/>
      </a:accent1>
      <a:accent2>
        <a:srgbClr val="E91E63"/>
      </a:accent2>
      <a:accent3>
        <a:srgbClr val="9C27B0"/>
      </a:accent3>
      <a:accent4>
        <a:srgbClr val="673AB7"/>
      </a:accent4>
      <a:accent5>
        <a:srgbClr val="3F51B5"/>
      </a:accent5>
      <a:accent6>
        <a:srgbClr val="2196F3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5105</TotalTime>
  <Words>250</Words>
  <Application>Microsoft Office PowerPoint</Application>
  <PresentationFormat>Custom</PresentationFormat>
  <Paragraphs>47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Guardian Egyp Medium</vt:lpstr>
      <vt:lpstr>Guardian Egyp Regular</vt:lpstr>
      <vt:lpstr>Guardian Egyp Thin</vt:lpstr>
      <vt:lpstr>Guardian TextEgyp</vt:lpstr>
      <vt:lpstr>Guardian TextEgyp Medium</vt:lpstr>
      <vt:lpstr>Open Sans</vt:lpstr>
      <vt:lpstr>Poppins Regular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London Consulting Group</dc:creator>
  <cp:lastModifiedBy>Marlene Kellenberger</cp:lastModifiedBy>
  <cp:revision>337</cp:revision>
  <dcterms:modified xsi:type="dcterms:W3CDTF">2020-04-06T07:49:56Z</dcterms:modified>
</cp:coreProperties>
</file>