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5" r:id="rId2"/>
    <p:sldId id="298" r:id="rId3"/>
    <p:sldId id="300" r:id="rId4"/>
    <p:sldId id="301" r:id="rId5"/>
    <p:sldId id="306" r:id="rId6"/>
    <p:sldId id="303" r:id="rId7"/>
    <p:sldId id="302" r:id="rId8"/>
    <p:sldId id="299"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1pPr>
    <a:lvl2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2pPr>
    <a:lvl3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3pPr>
    <a:lvl4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4pPr>
    <a:lvl5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5pPr>
    <a:lvl6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6pPr>
    <a:lvl7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7pPr>
    <a:lvl8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8pPr>
    <a:lvl9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60"/>
    <a:srgbClr val="26588D"/>
    <a:srgbClr val="88B6AD"/>
    <a:srgbClr val="1768FD"/>
    <a:srgbClr val="0E3375"/>
    <a:srgbClr val="008A75"/>
    <a:srgbClr val="000000"/>
    <a:srgbClr val="5B5B5B"/>
    <a:srgbClr val="00C26F"/>
    <a:srgbClr val="A2D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CDCC"/>
          </a:solidFill>
        </a:fill>
      </a:tcStyle>
    </a:wholeTbl>
    <a:band2H>
      <a:tcTxStyle/>
      <a:tcStyle>
        <a:tcBdr/>
        <a:fill>
          <a:solidFill>
            <a:srgbClr val="FD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CBE3"/>
          </a:solidFill>
        </a:fill>
      </a:tcStyle>
    </a:wholeTbl>
    <a:band2H>
      <a:tcTxStyle/>
      <a:tcStyle>
        <a:tcBdr/>
        <a:fill>
          <a:solidFill>
            <a:srgbClr val="EFE7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CFA"/>
          </a:solidFill>
        </a:fill>
      </a:tcStyle>
    </a:wholeTbl>
    <a:band2H>
      <a:tcTxStyle/>
      <a:tcStyle>
        <a:tcBdr/>
        <a:fill>
          <a:solidFill>
            <a:srgbClr val="E7EE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4" autoAdjust="0"/>
    <p:restoredTop sz="95707" autoAdjust="0"/>
  </p:normalViewPr>
  <p:slideViewPr>
    <p:cSldViewPr snapToObjects="1">
      <p:cViewPr varScale="1">
        <p:scale>
          <a:sx n="25" d="100"/>
          <a:sy n="25" d="100"/>
        </p:scale>
        <p:origin x="1216" y="16"/>
      </p:cViewPr>
      <p:guideLst>
        <p:guide orient="horz" pos="4320"/>
        <p:guide pos="7680"/>
      </p:guideLst>
    </p:cSldViewPr>
  </p:slideViewPr>
  <p:notesTextViewPr>
    <p:cViewPr>
      <p:scale>
        <a:sx n="1" d="1"/>
        <a:sy n="1" d="1"/>
      </p:scale>
      <p:origin x="0" y="0"/>
    </p:cViewPr>
  </p:notesTextViewPr>
  <p:notesViewPr>
    <p:cSldViewPr snapToObjects="1">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43219336"/>
      </p:ext>
    </p:extLst>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096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3975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1663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7663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923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1035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99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nsition cover (Green BG)">
    <p:bg>
      <p:bgPr>
        <a:solidFill>
          <a:srgbClr val="008A7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2F7576-B234-9846-929A-1167296EF373}"/>
              </a:ext>
            </a:extLst>
          </p:cNvPr>
          <p:cNvSpPr>
            <a:spLocks noGrp="1"/>
          </p:cNvSpPr>
          <p:nvPr>
            <p:ph type="title" hasCustomPrompt="1"/>
          </p:nvPr>
        </p:nvSpPr>
        <p:spPr>
          <a:xfrm>
            <a:off x="2111375" y="6084488"/>
            <a:ext cx="12744921" cy="2598269"/>
          </a:xfrm>
        </p:spPr>
        <p:txBody>
          <a:bodyPr anchor="t"/>
          <a:lstStyle>
            <a:lvl1pPr algn="l">
              <a:defRPr sz="11500" b="0" i="0" cap="none" spc="0">
                <a:solidFill>
                  <a:schemeClr val="tx2"/>
                </a:solidFill>
                <a:latin typeface="Guardian Egyp Thin" panose="02060303050503060803" pitchFamily="18" charset="77"/>
              </a:defRPr>
            </a:lvl1pPr>
          </a:lstStyle>
          <a:p>
            <a:r>
              <a:rPr lang="en-US"/>
              <a:t>Click to edit master title style</a:t>
            </a:r>
          </a:p>
        </p:txBody>
      </p:sp>
      <p:sp>
        <p:nvSpPr>
          <p:cNvPr id="13" name="Text Placeholder 12">
            <a:extLst>
              <a:ext uri="{FF2B5EF4-FFF2-40B4-BE49-F238E27FC236}">
                <a16:creationId xmlns:a16="http://schemas.microsoft.com/office/drawing/2014/main" id="{03832D55-0666-9440-9A34-82E989B2965C}"/>
              </a:ext>
            </a:extLst>
          </p:cNvPr>
          <p:cNvSpPr>
            <a:spLocks noGrp="1"/>
          </p:cNvSpPr>
          <p:nvPr>
            <p:ph type="body" sz="quarter" idx="10"/>
          </p:nvPr>
        </p:nvSpPr>
        <p:spPr>
          <a:xfrm>
            <a:off x="2121828" y="5204646"/>
            <a:ext cx="12744450" cy="846488"/>
          </a:xfrm>
        </p:spPr>
        <p:txBody>
          <a:bodyPr/>
          <a:lstStyle>
            <a:lvl1pPr marL="0" indent="0">
              <a:buNone/>
              <a:defRPr sz="3600" b="0" i="0">
                <a:solidFill>
                  <a:schemeClr val="tx1"/>
                </a:solidFill>
                <a:latin typeface="Guardian TextEgyp Medium" panose="02060503050503060803" pitchFamily="18" charset="77"/>
              </a:defRPr>
            </a:lvl1pPr>
          </a:lstStyle>
          <a:p>
            <a:pPr lvl="0"/>
            <a:r>
              <a:rPr lang="en-US" dirty="0"/>
              <a:t>Click to edit Master text styles</a:t>
            </a:r>
          </a:p>
        </p:txBody>
      </p:sp>
    </p:spTree>
    <p:extLst>
      <p:ext uri="{BB962C8B-B14F-4D97-AF65-F5344CB8AC3E}">
        <p14:creationId xmlns:p14="http://schemas.microsoft.com/office/powerpoint/2010/main" val="3857310195"/>
      </p:ext>
    </p:extLst>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Tree>
    <p:extLst>
      <p:ext uri="{BB962C8B-B14F-4D97-AF65-F5344CB8AC3E}">
        <p14:creationId xmlns:p14="http://schemas.microsoft.com/office/powerpoint/2010/main" val="427027302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Blank + Logo (Green BG)">
    <p:bg>
      <p:bgPr>
        <a:solidFill>
          <a:srgbClr val="008A7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DDE1ED-BAD1-1543-BF43-6112C13D2E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4" cy="759300"/>
          </a:xfrm>
          <a:prstGeom prst="rect">
            <a:avLst/>
          </a:prstGeom>
        </p:spPr>
      </p:pic>
    </p:spTree>
    <p:extLst>
      <p:ext uri="{BB962C8B-B14F-4D97-AF65-F5344CB8AC3E}">
        <p14:creationId xmlns:p14="http://schemas.microsoft.com/office/powerpoint/2010/main" val="2542179735"/>
      </p:ext>
    </p:extLst>
  </p:cSld>
  <p:clrMapOvr>
    <a:overrideClrMapping bg1="dk1" tx1="lt1" bg2="dk2" tx2="lt2" accent1="accent1" accent2="accent2" accent3="accent3" accent4="accent4" accent5="accent5" accent6="accent6" hlink="hlink" folHlink="folHlink"/>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5408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Blank (Green BG)">
    <p:bg>
      <p:bgPr>
        <a:solidFill>
          <a:srgbClr val="008A7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5074"/>
      </p:ext>
    </p:extLst>
  </p:cSld>
  <p:clrMapOvr>
    <a:overrideClrMapping bg1="dk1" tx1="lt1" bg2="dk2" tx2="lt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B40-0D23-7F41-BE68-C64E7259B17A}"/>
              </a:ext>
            </a:extLst>
          </p:cNvPr>
          <p:cNvSpPr>
            <a:spLocks noGrp="1"/>
          </p:cNvSpPr>
          <p:nvPr>
            <p:ph type="title" hasCustomPrompt="1"/>
          </p:nvPr>
        </p:nvSpPr>
        <p:spPr>
          <a:xfrm>
            <a:off x="2111375" y="2175147"/>
            <a:ext cx="20161250" cy="3336925"/>
          </a:xfrm>
        </p:spPr>
        <p:txBody>
          <a:bodyPr anchor="ctr"/>
          <a:lstStyle>
            <a:lvl1pPr algn="ctr">
              <a:defRPr sz="8800" cap="none" spc="0"/>
            </a:lvl1pPr>
          </a:lstStyle>
          <a:p>
            <a:r>
              <a:rPr lang="en-US"/>
              <a:t>Click to edit master title style</a:t>
            </a:r>
          </a:p>
        </p:txBody>
      </p:sp>
      <p:pic>
        <p:nvPicPr>
          <p:cNvPr id="11" name="Picture 10">
            <a:extLst>
              <a:ext uri="{FF2B5EF4-FFF2-40B4-BE49-F238E27FC236}">
                <a16:creationId xmlns:a16="http://schemas.microsoft.com/office/drawing/2014/main" id="{F1BF4A52-1E8F-7F41-8B78-05280B6755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13" name="Picture Placeholder 12">
            <a:extLst>
              <a:ext uri="{FF2B5EF4-FFF2-40B4-BE49-F238E27FC236}">
                <a16:creationId xmlns:a16="http://schemas.microsoft.com/office/drawing/2014/main" id="{88AE4F2B-6216-854F-9F90-EECC33F007A9}"/>
              </a:ext>
            </a:extLst>
          </p:cNvPr>
          <p:cNvSpPr>
            <a:spLocks noGrp="1"/>
          </p:cNvSpPr>
          <p:nvPr>
            <p:ph type="pic" sz="quarter" idx="10"/>
          </p:nvPr>
        </p:nvSpPr>
        <p:spPr>
          <a:xfrm>
            <a:off x="2111375" y="5801637"/>
            <a:ext cx="20161250" cy="7321059"/>
          </a:xfrm>
        </p:spPr>
        <p:txBody>
          <a:bodyPr/>
          <a:lstStyle/>
          <a:p>
            <a:endParaRPr lang="en-US"/>
          </a:p>
        </p:txBody>
      </p:sp>
    </p:spTree>
    <p:extLst>
      <p:ext uri="{BB962C8B-B14F-4D97-AF65-F5344CB8AC3E}">
        <p14:creationId xmlns:p14="http://schemas.microsoft.com/office/powerpoint/2010/main" val="4162171509"/>
      </p:ext>
    </p:extLst>
  </p:cSld>
  <p:clrMapOvr>
    <a:masterClrMapping/>
  </p:clrMapOvr>
  <p:transition spd="med"/>
  <p:extLst>
    <p:ext uri="{DCECCB84-F9BA-43D5-87BE-67443E8EF086}">
      <p15:sldGuideLst xmlns:p15="http://schemas.microsoft.com/office/powerpoint/2012/main">
        <p15:guide id="1" orient="horz" pos="1349" userDrawn="1">
          <p15:clr>
            <a:srgbClr val="FBAE40"/>
          </p15:clr>
        </p15:guide>
        <p15:guide id="2" pos="1330" userDrawn="1">
          <p15:clr>
            <a:srgbClr val="FBAE40"/>
          </p15:clr>
        </p15:guide>
        <p15:guide id="3" pos="1403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Green BG)">
    <p:bg>
      <p:bgPr>
        <a:solidFill>
          <a:srgbClr val="008A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B40-0D23-7F41-BE68-C64E7259B17A}"/>
              </a:ext>
            </a:extLst>
          </p:cNvPr>
          <p:cNvSpPr>
            <a:spLocks noGrp="1"/>
          </p:cNvSpPr>
          <p:nvPr>
            <p:ph type="title" hasCustomPrompt="1"/>
          </p:nvPr>
        </p:nvSpPr>
        <p:spPr>
          <a:xfrm>
            <a:off x="2111375" y="2176707"/>
            <a:ext cx="20161250" cy="3336925"/>
          </a:xfrm>
        </p:spPr>
        <p:txBody>
          <a:bodyPr anchor="ctr"/>
          <a:lstStyle>
            <a:lvl1pPr algn="ctr">
              <a:defRPr sz="8800" cap="none" spc="0">
                <a:solidFill>
                  <a:schemeClr val="bg2"/>
                </a:solidFill>
              </a:defRPr>
            </a:lvl1pPr>
          </a:lstStyle>
          <a:p>
            <a:r>
              <a:rPr lang="en-US"/>
              <a:t>Click to edit master title style</a:t>
            </a:r>
          </a:p>
        </p:txBody>
      </p:sp>
      <p:pic>
        <p:nvPicPr>
          <p:cNvPr id="8" name="Picture 7">
            <a:extLst>
              <a:ext uri="{FF2B5EF4-FFF2-40B4-BE49-F238E27FC236}">
                <a16:creationId xmlns:a16="http://schemas.microsoft.com/office/drawing/2014/main" id="{9C9ECD55-0034-D74A-A76F-37F1EB5DEE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4" cy="759300"/>
          </a:xfrm>
          <a:prstGeom prst="rect">
            <a:avLst/>
          </a:prstGeom>
        </p:spPr>
      </p:pic>
      <p:sp>
        <p:nvSpPr>
          <p:cNvPr id="10" name="Picture Placeholder 12">
            <a:extLst>
              <a:ext uri="{FF2B5EF4-FFF2-40B4-BE49-F238E27FC236}">
                <a16:creationId xmlns:a16="http://schemas.microsoft.com/office/drawing/2014/main" id="{013F90DA-14BC-D74A-9351-6A238F27E0EB}"/>
              </a:ext>
            </a:extLst>
          </p:cNvPr>
          <p:cNvSpPr>
            <a:spLocks noGrp="1"/>
          </p:cNvSpPr>
          <p:nvPr>
            <p:ph type="pic" sz="quarter" idx="10"/>
          </p:nvPr>
        </p:nvSpPr>
        <p:spPr>
          <a:xfrm>
            <a:off x="2111375" y="5801637"/>
            <a:ext cx="20161250" cy="7321059"/>
          </a:xfrm>
        </p:spPr>
        <p:txBody>
          <a:bodyPr/>
          <a:lstStyle/>
          <a:p>
            <a:endParaRPr lang="en-US"/>
          </a:p>
        </p:txBody>
      </p:sp>
    </p:spTree>
    <p:extLst>
      <p:ext uri="{BB962C8B-B14F-4D97-AF65-F5344CB8AC3E}">
        <p14:creationId xmlns:p14="http://schemas.microsoft.com/office/powerpoint/2010/main" val="3951816684"/>
      </p:ext>
    </p:extLst>
  </p:cSld>
  <p:clrMapOvr>
    <a:masterClrMapping/>
  </p:clrMapOvr>
  <p:transition spd="med"/>
  <p:extLst>
    <p:ext uri="{DCECCB84-F9BA-43D5-87BE-67443E8EF086}">
      <p15:sldGuideLst xmlns:p15="http://schemas.microsoft.com/office/powerpoint/2012/main">
        <p15:guide id="1" orient="horz" pos="1349">
          <p15:clr>
            <a:srgbClr val="FBAE40"/>
          </p15:clr>
        </p15:guide>
        <p15:guide id="2" pos="1330">
          <p15:clr>
            <a:srgbClr val="FBAE40"/>
          </p15:clr>
        </p15:guide>
        <p15:guide id="3" pos="1403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4" y="5075580"/>
            <a:ext cx="20161252" cy="5956300"/>
          </a:xfr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Tree>
    <p:extLst>
      <p:ext uri="{BB962C8B-B14F-4D97-AF65-F5344CB8AC3E}">
        <p14:creationId xmlns:p14="http://schemas.microsoft.com/office/powerpoint/2010/main" val="9458063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4" y="5075580"/>
            <a:ext cx="9720586"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10" name="Text Placeholder 4">
            <a:extLst>
              <a:ext uri="{FF2B5EF4-FFF2-40B4-BE49-F238E27FC236}">
                <a16:creationId xmlns:a16="http://schemas.microsoft.com/office/drawing/2014/main" id="{A8799DD6-671F-F447-ACF9-2D09EF11CCCE}"/>
              </a:ext>
            </a:extLst>
          </p:cNvPr>
          <p:cNvSpPr>
            <a:spLocks noGrp="1"/>
          </p:cNvSpPr>
          <p:nvPr>
            <p:ph type="body" sz="quarter" idx="12"/>
          </p:nvPr>
        </p:nvSpPr>
        <p:spPr>
          <a:xfrm>
            <a:off x="12550587" y="5075580"/>
            <a:ext cx="9720586"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9022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4" y="5075580"/>
            <a:ext cx="6192194"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11" name="Text Placeholder 4">
            <a:extLst>
              <a:ext uri="{FF2B5EF4-FFF2-40B4-BE49-F238E27FC236}">
                <a16:creationId xmlns:a16="http://schemas.microsoft.com/office/drawing/2014/main" id="{B2CC4EE1-B217-8047-BB8E-5ADF65FE61D0}"/>
              </a:ext>
            </a:extLst>
          </p:cNvPr>
          <p:cNvSpPr>
            <a:spLocks noGrp="1"/>
          </p:cNvSpPr>
          <p:nvPr>
            <p:ph type="body" sz="quarter" idx="12"/>
          </p:nvPr>
        </p:nvSpPr>
        <p:spPr>
          <a:xfrm>
            <a:off x="9095903" y="5075580"/>
            <a:ext cx="6192194"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FBF7EF99-CA78-FB40-954C-0D649F879190}"/>
              </a:ext>
            </a:extLst>
          </p:cNvPr>
          <p:cNvSpPr>
            <a:spLocks noGrp="1"/>
          </p:cNvSpPr>
          <p:nvPr>
            <p:ph type="body" sz="quarter" idx="13"/>
          </p:nvPr>
        </p:nvSpPr>
        <p:spPr>
          <a:xfrm>
            <a:off x="16080431" y="5075580"/>
            <a:ext cx="6192194"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5559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icture +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4" name="Picture Placeholder 3">
            <a:extLst>
              <a:ext uri="{FF2B5EF4-FFF2-40B4-BE49-F238E27FC236}">
                <a16:creationId xmlns:a16="http://schemas.microsoft.com/office/drawing/2014/main" id="{D0D1BD3F-77FA-BC47-A9A3-4A89A841CBB9}"/>
              </a:ext>
            </a:extLst>
          </p:cNvPr>
          <p:cNvSpPr>
            <a:spLocks noGrp="1"/>
          </p:cNvSpPr>
          <p:nvPr>
            <p:ph type="pic" sz="quarter" idx="12"/>
          </p:nvPr>
        </p:nvSpPr>
        <p:spPr>
          <a:xfrm>
            <a:off x="2111374" y="5075238"/>
            <a:ext cx="9720586" cy="5956300"/>
          </a:xfrm>
        </p:spPr>
        <p:txBody>
          <a:bodyPr/>
          <a:lstStyle/>
          <a:p>
            <a:endParaRPr lang="en-US"/>
          </a:p>
        </p:txBody>
      </p:sp>
      <p:sp>
        <p:nvSpPr>
          <p:cNvPr id="11" name="Text Placeholder 4">
            <a:extLst>
              <a:ext uri="{FF2B5EF4-FFF2-40B4-BE49-F238E27FC236}">
                <a16:creationId xmlns:a16="http://schemas.microsoft.com/office/drawing/2014/main" id="{8BB2396B-6318-E94E-84F6-A202B4C43F80}"/>
              </a:ext>
            </a:extLst>
          </p:cNvPr>
          <p:cNvSpPr>
            <a:spLocks noGrp="1"/>
          </p:cNvSpPr>
          <p:nvPr>
            <p:ph type="body" sz="quarter" idx="11"/>
          </p:nvPr>
        </p:nvSpPr>
        <p:spPr>
          <a:xfrm>
            <a:off x="12552039" y="5075580"/>
            <a:ext cx="9720586" cy="5956300"/>
          </a:xfrm>
        </p:spPr>
        <p:txBody>
          <a:bodyPr anchor="ct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7754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4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4" name="Picture Placeholder 3">
            <a:extLst>
              <a:ext uri="{FF2B5EF4-FFF2-40B4-BE49-F238E27FC236}">
                <a16:creationId xmlns:a16="http://schemas.microsoft.com/office/drawing/2014/main" id="{D0D1BD3F-77FA-BC47-A9A3-4A89A841CBB9}"/>
              </a:ext>
            </a:extLst>
          </p:cNvPr>
          <p:cNvSpPr>
            <a:spLocks noGrp="1"/>
          </p:cNvSpPr>
          <p:nvPr>
            <p:ph type="pic" sz="quarter" idx="12"/>
          </p:nvPr>
        </p:nvSpPr>
        <p:spPr>
          <a:xfrm>
            <a:off x="2111374" y="5075238"/>
            <a:ext cx="9720586" cy="3763963"/>
          </a:xfrm>
        </p:spPr>
        <p:txBody>
          <a:bodyPr/>
          <a:lstStyle/>
          <a:p>
            <a:endParaRPr lang="en-US"/>
          </a:p>
        </p:txBody>
      </p:sp>
      <p:sp>
        <p:nvSpPr>
          <p:cNvPr id="7" name="Picture Placeholder 3">
            <a:extLst>
              <a:ext uri="{FF2B5EF4-FFF2-40B4-BE49-F238E27FC236}">
                <a16:creationId xmlns:a16="http://schemas.microsoft.com/office/drawing/2014/main" id="{FFBCF2CF-AFB1-0140-8DE1-AE522B2D57AC}"/>
              </a:ext>
            </a:extLst>
          </p:cNvPr>
          <p:cNvSpPr>
            <a:spLocks noGrp="1"/>
          </p:cNvSpPr>
          <p:nvPr>
            <p:ph type="pic" sz="quarter" idx="13"/>
          </p:nvPr>
        </p:nvSpPr>
        <p:spPr>
          <a:xfrm>
            <a:off x="12566014" y="5075238"/>
            <a:ext cx="9720586" cy="3763963"/>
          </a:xfrm>
        </p:spPr>
        <p:txBody>
          <a:bodyPr/>
          <a:lstStyle/>
          <a:p>
            <a:endParaRPr lang="en-US"/>
          </a:p>
        </p:txBody>
      </p:sp>
      <p:sp>
        <p:nvSpPr>
          <p:cNvPr id="13" name="Picture Placeholder 3">
            <a:extLst>
              <a:ext uri="{FF2B5EF4-FFF2-40B4-BE49-F238E27FC236}">
                <a16:creationId xmlns:a16="http://schemas.microsoft.com/office/drawing/2014/main" id="{DE71093B-5350-A847-A69D-2F8239492374}"/>
              </a:ext>
            </a:extLst>
          </p:cNvPr>
          <p:cNvSpPr>
            <a:spLocks noGrp="1"/>
          </p:cNvSpPr>
          <p:nvPr>
            <p:ph type="pic" sz="quarter" idx="14"/>
          </p:nvPr>
        </p:nvSpPr>
        <p:spPr>
          <a:xfrm>
            <a:off x="2111374" y="9113411"/>
            <a:ext cx="9720586" cy="3763963"/>
          </a:xfrm>
        </p:spPr>
        <p:txBody>
          <a:bodyPr/>
          <a:lstStyle/>
          <a:p>
            <a:endParaRPr lang="en-US"/>
          </a:p>
        </p:txBody>
      </p:sp>
      <p:sp>
        <p:nvSpPr>
          <p:cNvPr id="14" name="Picture Placeholder 3">
            <a:extLst>
              <a:ext uri="{FF2B5EF4-FFF2-40B4-BE49-F238E27FC236}">
                <a16:creationId xmlns:a16="http://schemas.microsoft.com/office/drawing/2014/main" id="{7089157F-99D0-E444-A446-03546F60F899}"/>
              </a:ext>
            </a:extLst>
          </p:cNvPr>
          <p:cNvSpPr>
            <a:spLocks noGrp="1"/>
          </p:cNvSpPr>
          <p:nvPr>
            <p:ph type="pic" sz="quarter" idx="15"/>
          </p:nvPr>
        </p:nvSpPr>
        <p:spPr>
          <a:xfrm>
            <a:off x="12566014" y="9113411"/>
            <a:ext cx="9720586" cy="3763963"/>
          </a:xfrm>
        </p:spPr>
        <p:txBody>
          <a:bodyPr/>
          <a:lstStyle/>
          <a:p>
            <a:endParaRPr lang="en-US"/>
          </a:p>
        </p:txBody>
      </p:sp>
    </p:spTree>
    <p:extLst>
      <p:ext uri="{BB962C8B-B14F-4D97-AF65-F5344CB8AC3E}">
        <p14:creationId xmlns:p14="http://schemas.microsoft.com/office/powerpoint/2010/main" val="27783209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escription (Green BG)">
    <p:bg>
      <p:bgPr>
        <a:solidFill>
          <a:srgbClr val="008A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3" y="2365513"/>
            <a:ext cx="20161254" cy="2511287"/>
          </a:xfrm>
        </p:spPr>
        <p:txBody>
          <a:bodyPr anchor="ctr"/>
          <a:lstStyle>
            <a:lvl1pPr>
              <a:defRPr cap="none" spc="0">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3" y="5075580"/>
            <a:ext cx="20161254" cy="5956300"/>
          </a:xfrm>
        </p:spPr>
        <p:txBody>
          <a:bodyPr/>
          <a:lstStyle>
            <a:lvl1pPr marL="0" inden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EEDD4F5-ABE1-BC41-9DE6-885F1C4E79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4" cy="759300"/>
          </a:xfrm>
          <a:prstGeom prst="rect">
            <a:avLst/>
          </a:prstGeom>
        </p:spPr>
      </p:pic>
    </p:spTree>
    <p:extLst>
      <p:ext uri="{BB962C8B-B14F-4D97-AF65-F5344CB8AC3E}">
        <p14:creationId xmlns:p14="http://schemas.microsoft.com/office/powerpoint/2010/main" val="3117409112"/>
      </p:ext>
    </p:extLst>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2111374" y="2425147"/>
            <a:ext cx="20161252" cy="2451653"/>
          </a:xfrm>
          <a:prstGeom prst="rect">
            <a:avLst/>
          </a:prstGeom>
          <a:ln w="12700">
            <a:miter lim="400000"/>
          </a:ln>
          <a:extLst>
            <a:ext uri="{C572A759-6A51-4108-AA02-DFA0A04FC94B}">
              <ma14:wrappingTextBoxFlag xmlns="" xmlns:ma14="http://schemas.microsoft.com/office/mac/drawingml/2011/main" val="1"/>
            </a:ext>
          </a:extLst>
        </p:spPr>
        <p:txBody>
          <a:bodyPr lIns="91436" tIns="91436" rIns="91436" bIns="91436" anchor="ctr"/>
          <a:lstStyle/>
          <a:p>
            <a:endParaRPr lang="en-US" dirty="0"/>
          </a:p>
        </p:txBody>
      </p:sp>
      <p:sp>
        <p:nvSpPr>
          <p:cNvPr id="5" name="Body Level One…"/>
          <p:cNvSpPr txBox="1">
            <a:spLocks noGrp="1"/>
          </p:cNvSpPr>
          <p:nvPr>
            <p:ph type="body" idx="1"/>
          </p:nvPr>
        </p:nvSpPr>
        <p:spPr>
          <a:xfrm>
            <a:off x="2111374" y="5115336"/>
            <a:ext cx="20161254" cy="8111488"/>
          </a:xfrm>
          <a:prstGeom prst="rect">
            <a:avLst/>
          </a:prstGeom>
          <a:ln w="12700">
            <a:miter lim="400000"/>
          </a:ln>
          <a:extLst>
            <a:ext uri="{C572A759-6A51-4108-AA02-DFA0A04FC94B}">
              <ma14:wrappingTextBoxFlag xmlns="" xmlns:ma14="http://schemas.microsoft.com/office/mac/drawingml/2011/main" val="1"/>
            </a:ext>
          </a:extLst>
        </p:spPr>
        <p:txBody>
          <a:bodyPr lIns="91436" tIns="91436" rIns="91436" bIns="91436"/>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69" r:id="rId1"/>
    <p:sldLayoutId id="2147483660" r:id="rId2"/>
    <p:sldLayoutId id="2147483667" r:id="rId3"/>
    <p:sldLayoutId id="2147483661" r:id="rId4"/>
    <p:sldLayoutId id="2147483670" r:id="rId5"/>
    <p:sldLayoutId id="2147483671" r:id="rId6"/>
    <p:sldLayoutId id="2147483672" r:id="rId7"/>
    <p:sldLayoutId id="2147483673" r:id="rId8"/>
    <p:sldLayoutId id="2147483663" r:id="rId9"/>
    <p:sldLayoutId id="2147483668" r:id="rId10"/>
    <p:sldLayoutId id="2147483664" r:id="rId11"/>
    <p:sldLayoutId id="2147483665" r:id="rId12"/>
    <p:sldLayoutId id="2147483666" r:id="rId13"/>
  </p:sldLayoutIdLst>
  <p:transition spd="med"/>
  <p:txStyles>
    <p:titleStyle>
      <a:lvl1pPr marL="0" marR="0" indent="0" algn="l" defTabSz="1828800" rtl="0" latinLnBrk="0">
        <a:lnSpc>
          <a:spcPct val="80000"/>
        </a:lnSpc>
        <a:spcBef>
          <a:spcPts val="0"/>
        </a:spcBef>
        <a:spcAft>
          <a:spcPts val="0"/>
        </a:spcAft>
        <a:buClrTx/>
        <a:buSzTx/>
        <a:buFontTx/>
        <a:buNone/>
        <a:tabLst/>
        <a:defRPr sz="7200" b="0" i="0" u="none" strike="noStrike" cap="none" spc="0" baseline="0">
          <a:solidFill>
            <a:schemeClr val="tx1">
              <a:lumMod val="50000"/>
            </a:schemeClr>
          </a:solidFill>
          <a:uFillTx/>
          <a:latin typeface="Guardian Egyp Regular" panose="02060503050503060803" pitchFamily="18" charset="0"/>
          <a:ea typeface="Guardian Egyp Regular" panose="02060503050503060803" pitchFamily="18" charset="0"/>
          <a:cs typeface="Guardian Egyp Regular" panose="02060503050503060803" pitchFamily="18" charset="0"/>
          <a:sym typeface="Poppins Regular"/>
        </a:defRPr>
      </a:lvl1pPr>
      <a:lvl2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2pPr>
      <a:lvl3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3pPr>
      <a:lvl4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4pPr>
      <a:lvl5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5pPr>
      <a:lvl6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6pPr>
      <a:lvl7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7pPr>
      <a:lvl8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8pPr>
      <a:lvl9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9pPr>
    </p:titleStyle>
    <p:bodyStyle>
      <a:lvl1pPr marL="204107" marR="0" indent="-204107"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1pPr>
      <a:lvl2pPr marL="695325" marR="0" indent="-238125"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2pPr>
      <a:lvl3pPr marL="1200148" marR="0" indent="-285748"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3pPr>
      <a:lvl4pPr marL="16891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4pPr>
      <a:lvl5pPr marL="21463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5pPr>
      <a:lvl6pPr marL="26035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6pPr>
      <a:lvl7pPr marL="30607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7pPr>
      <a:lvl8pPr marL="35179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8pPr>
      <a:lvl9pPr marL="39751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lene.kellenberger@londoncg.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lene.kellenberger@londoncg.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039E8874-964A-824F-ADA8-4BC0CA08B6E8}"/>
              </a:ext>
            </a:extLst>
          </p:cNvPr>
          <p:cNvSpPr txBox="1"/>
          <p:nvPr/>
        </p:nvSpPr>
        <p:spPr>
          <a:xfrm>
            <a:off x="6992370" y="4198809"/>
            <a:ext cx="14563110" cy="3570200"/>
          </a:xfrm>
          <a:prstGeom prst="rect">
            <a:avLst/>
          </a:prstGeom>
          <a:ln w="12700">
            <a:miter lim="400000"/>
          </a:ln>
          <a:extLst>
            <a:ext uri="{C572A759-6A51-4108-AA02-DFA0A04FC94B}">
              <ma14:wrappingTextBoxFlag xmlns="" xmlns:ma14="http://schemas.microsoft.com/office/mac/drawingml/2011/main" val="1"/>
            </a:ext>
          </a:extLst>
        </p:spPr>
        <p:txBody>
          <a:bodyPr wrap="square" lIns="91436" tIns="91436" rIns="91436" bIns="91436">
            <a:spAutoFit/>
          </a:bodyPr>
          <a:lstStyle>
            <a:lvl1pPr>
              <a:defRPr sz="9700" b="0" cap="all" spc="388">
                <a:solidFill>
                  <a:srgbClr val="FFFFFF"/>
                </a:solidFill>
                <a:latin typeface="Poppins Regular"/>
                <a:ea typeface="Poppins Regular"/>
                <a:cs typeface="Poppins Regular"/>
                <a:sym typeface="Poppins Regular"/>
              </a:defRPr>
            </a:lvl1pPr>
          </a:lstStyle>
          <a:p>
            <a:r>
              <a:rPr lang="en-US" sz="11000" cap="none" spc="0" dirty="0">
                <a:solidFill>
                  <a:schemeClr val="tx2"/>
                </a:solidFill>
                <a:latin typeface="Guardian Egyp Thin" panose="02060303050503060803" pitchFamily="18" charset="77"/>
              </a:rPr>
              <a:t>Risk Mitigation Towards COVID-19 Pandemic</a:t>
            </a:r>
          </a:p>
        </p:txBody>
      </p:sp>
      <p:sp>
        <p:nvSpPr>
          <p:cNvPr id="3" name="Propuesta">
            <a:extLst>
              <a:ext uri="{FF2B5EF4-FFF2-40B4-BE49-F238E27FC236}">
                <a16:creationId xmlns:a16="http://schemas.microsoft.com/office/drawing/2014/main" id="{F0E8B443-2A5F-5A43-8DBF-E37D8AB55613}"/>
              </a:ext>
            </a:extLst>
          </p:cNvPr>
          <p:cNvSpPr txBox="1"/>
          <p:nvPr/>
        </p:nvSpPr>
        <p:spPr>
          <a:xfrm>
            <a:off x="6992370" y="3617640"/>
            <a:ext cx="3555774" cy="738656"/>
          </a:xfrm>
          <a:prstGeom prst="rect">
            <a:avLst/>
          </a:prstGeom>
          <a:ln w="12700">
            <a:miter lim="400000"/>
          </a:ln>
          <a:extLst>
            <a:ext uri="{C572A759-6A51-4108-AA02-DFA0A04FC94B}">
              <ma14:wrappingTextBoxFlag xmlns="" xmlns:ma14="http://schemas.microsoft.com/office/mac/drawingml/2011/main" val="1"/>
            </a:ext>
          </a:extLst>
        </p:spPr>
        <p:txBody>
          <a:bodyPr wrap="none" lIns="91436" tIns="91436" rIns="91436" bIns="91436">
            <a:spAutoFit/>
          </a:bodyPr>
          <a:lstStyle>
            <a:lvl1pPr>
              <a:defRPr sz="5500" b="0" cap="all" spc="440">
                <a:solidFill>
                  <a:srgbClr val="00BF6F"/>
                </a:solidFill>
              </a:defRPr>
            </a:lvl1pPr>
          </a:lstStyle>
          <a:p>
            <a:r>
              <a:rPr lang="en-US" sz="3600" cap="none" spc="0" dirty="0">
                <a:solidFill>
                  <a:schemeClr val="tx1"/>
                </a:solidFill>
                <a:latin typeface="Guardian Egyp Medium" panose="02060503050503060803" pitchFamily="18" charset="77"/>
              </a:rPr>
              <a:t>Risk Management</a:t>
            </a:r>
          </a:p>
        </p:txBody>
      </p:sp>
      <p:grpSp>
        <p:nvGrpSpPr>
          <p:cNvPr id="8" name="Group 7">
            <a:extLst>
              <a:ext uri="{FF2B5EF4-FFF2-40B4-BE49-F238E27FC236}">
                <a16:creationId xmlns:a16="http://schemas.microsoft.com/office/drawing/2014/main" id="{CF5EF7C7-A472-194A-BE75-DD54A001D789}"/>
              </a:ext>
            </a:extLst>
          </p:cNvPr>
          <p:cNvGrpSpPr/>
          <p:nvPr/>
        </p:nvGrpSpPr>
        <p:grpSpPr>
          <a:xfrm>
            <a:off x="6985574" y="9411463"/>
            <a:ext cx="12023729" cy="1656636"/>
            <a:chOff x="6985574" y="7526115"/>
            <a:chExt cx="12023729" cy="1656636"/>
          </a:xfrm>
        </p:grpSpPr>
        <p:sp>
          <p:nvSpPr>
            <p:cNvPr id="9" name="AutoShape 3">
              <a:extLst>
                <a:ext uri="{FF2B5EF4-FFF2-40B4-BE49-F238E27FC236}">
                  <a16:creationId xmlns:a16="http://schemas.microsoft.com/office/drawing/2014/main" id="{23AEFDD3-988B-414B-8B39-31678BB18E43}"/>
                </a:ext>
              </a:extLst>
            </p:cNvPr>
            <p:cNvSpPr/>
            <p:nvPr/>
          </p:nvSpPr>
          <p:spPr>
            <a:xfrm>
              <a:off x="7455839" y="7619919"/>
              <a:ext cx="11553464" cy="12918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nSpc>
                  <a:spcPct val="150000"/>
                </a:lnSpc>
                <a:defRPr sz="3000">
                  <a:solidFill>
                    <a:srgbClr val="FFFFFF"/>
                  </a:solidFill>
                </a:defRPr>
              </a:pPr>
              <a:r>
                <a:rPr lang="en-AU" dirty="0">
                  <a:solidFill>
                    <a:schemeClr val="tx2"/>
                  </a:solidFill>
                  <a:latin typeface="Guardian TextEgyp" panose="02060503050503060803" pitchFamily="18" charset="77"/>
                </a:rPr>
                <a:t>London Consulting Group</a:t>
              </a:r>
            </a:p>
            <a:p>
              <a:pPr defTabSz="457200">
                <a:lnSpc>
                  <a:spcPct val="150000"/>
                </a:lnSpc>
                <a:spcBef>
                  <a:spcPts val="0"/>
                </a:spcBef>
                <a:defRPr sz="2200" b="0">
                  <a:solidFill>
                    <a:srgbClr val="FFFFFF"/>
                  </a:solidFill>
                </a:defRPr>
              </a:pPr>
              <a:r>
                <a:rPr lang="en-AU" sz="2400" dirty="0">
                  <a:solidFill>
                    <a:schemeClr val="tx1"/>
                  </a:solidFill>
                  <a:latin typeface="Guardian TextEgyp" panose="02060503050503060803" pitchFamily="18" charset="77"/>
                  <a:hlinkClick r:id="rId3"/>
                </a:rPr>
                <a:t>contact@londoncg.com</a:t>
              </a:r>
              <a:endParaRPr lang="en-AU" sz="2400" dirty="0">
                <a:solidFill>
                  <a:schemeClr val="tx1"/>
                </a:solidFill>
                <a:latin typeface="Guardian TextEgyp" panose="02060503050503060803" pitchFamily="18" charset="77"/>
              </a:endParaRPr>
            </a:p>
          </p:txBody>
        </p:sp>
        <p:sp>
          <p:nvSpPr>
            <p:cNvPr id="10" name="Line">
              <a:extLst>
                <a:ext uri="{FF2B5EF4-FFF2-40B4-BE49-F238E27FC236}">
                  <a16:creationId xmlns:a16="http://schemas.microsoft.com/office/drawing/2014/main" id="{7942E331-B2B7-1741-AB4D-9A3201562D26}"/>
                </a:ext>
              </a:extLst>
            </p:cNvPr>
            <p:cNvSpPr/>
            <p:nvPr/>
          </p:nvSpPr>
          <p:spPr>
            <a:xfrm flipV="1">
              <a:off x="6985574" y="7526115"/>
              <a:ext cx="17392" cy="1656636"/>
            </a:xfrm>
            <a:prstGeom prst="line">
              <a:avLst/>
            </a:prstGeom>
            <a:noFill/>
            <a:ln w="25400" cap="flat">
              <a:solidFill>
                <a:srgbClr val="A2D7CA"/>
              </a:solidFill>
              <a:prstDash val="solid"/>
              <a:round/>
            </a:ln>
            <a:effectLst/>
          </p:spPr>
          <p:txBody>
            <a:bodyPr wrap="square" lIns="45718" tIns="45718" rIns="45718" bIns="45718" numCol="1" anchor="t">
              <a:noAutofit/>
            </a:bodyPr>
            <a:lstStyle/>
            <a:p>
              <a:pPr>
                <a:spcBef>
                  <a:spcPts val="0"/>
                </a:spcBef>
                <a:defRPr b="0">
                  <a:solidFill>
                    <a:srgbClr val="000000"/>
                  </a:solidFill>
                  <a:latin typeface="+mn-lt"/>
                  <a:ea typeface="+mn-ea"/>
                  <a:cs typeface="+mn-cs"/>
                  <a:sym typeface="Calibri"/>
                </a:defRPr>
              </a:pPr>
              <a:endParaRPr/>
            </a:p>
          </p:txBody>
        </p:sp>
      </p:grpSp>
      <p:pic>
        <p:nvPicPr>
          <p:cNvPr id="11" name="Picture 10">
            <a:extLst>
              <a:ext uri="{FF2B5EF4-FFF2-40B4-BE49-F238E27FC236}">
                <a16:creationId xmlns:a16="http://schemas.microsoft.com/office/drawing/2014/main" id="{1636BA96-F451-2746-96E5-7CFE88FE593B}"/>
              </a:ext>
            </a:extLst>
          </p:cNvPr>
          <p:cNvPicPr>
            <a:picLocks noChangeAspect="1"/>
          </p:cNvPicPr>
          <p:nvPr/>
        </p:nvPicPr>
        <p:blipFill>
          <a:blip r:embed="rId4"/>
          <a:stretch>
            <a:fillRect/>
          </a:stretch>
        </p:blipFill>
        <p:spPr>
          <a:xfrm>
            <a:off x="2067325" y="3905672"/>
            <a:ext cx="3558537" cy="2038386"/>
          </a:xfrm>
          <a:prstGeom prst="rect">
            <a:avLst/>
          </a:prstGeom>
        </p:spPr>
      </p:pic>
    </p:spTree>
    <p:extLst>
      <p:ext uri="{BB962C8B-B14F-4D97-AF65-F5344CB8AC3E}">
        <p14:creationId xmlns:p14="http://schemas.microsoft.com/office/powerpoint/2010/main" val="22053824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E911-5A7C-9D41-B3A0-637C52DAA136}"/>
              </a:ext>
            </a:extLst>
          </p:cNvPr>
          <p:cNvSpPr>
            <a:spLocks noGrp="1"/>
          </p:cNvSpPr>
          <p:nvPr>
            <p:ph type="title"/>
          </p:nvPr>
        </p:nvSpPr>
        <p:spPr>
          <a:xfrm>
            <a:off x="2111375" y="6084488"/>
            <a:ext cx="17209417" cy="2598269"/>
          </a:xfrm>
        </p:spPr>
        <p:txBody>
          <a:bodyPr/>
          <a:lstStyle/>
          <a:p>
            <a:r>
              <a:rPr lang="en-US" dirty="0"/>
              <a:t>How Autonomy Creates Resilience During Crisis</a:t>
            </a:r>
          </a:p>
        </p:txBody>
      </p:sp>
      <p:sp>
        <p:nvSpPr>
          <p:cNvPr id="3" name="Text Placeholder 2">
            <a:extLst>
              <a:ext uri="{FF2B5EF4-FFF2-40B4-BE49-F238E27FC236}">
                <a16:creationId xmlns:a16="http://schemas.microsoft.com/office/drawing/2014/main" id="{CC2CE014-4E18-8B4F-BA50-D66861E03333}"/>
              </a:ext>
            </a:extLst>
          </p:cNvPr>
          <p:cNvSpPr>
            <a:spLocks noGrp="1"/>
          </p:cNvSpPr>
          <p:nvPr>
            <p:ph type="body" sz="quarter" idx="10"/>
          </p:nvPr>
        </p:nvSpPr>
        <p:spPr/>
        <p:txBody>
          <a:bodyPr/>
          <a:lstStyle/>
          <a:p>
            <a:r>
              <a:rPr lang="en-US" dirty="0"/>
              <a:t>Business Case</a:t>
            </a:r>
          </a:p>
        </p:txBody>
      </p:sp>
    </p:spTree>
    <p:extLst>
      <p:ext uri="{BB962C8B-B14F-4D97-AF65-F5344CB8AC3E}">
        <p14:creationId xmlns:p14="http://schemas.microsoft.com/office/powerpoint/2010/main" val="42804967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1266746" cy="1031051"/>
          </a:xfrm>
          <a:prstGeom prst="rect">
            <a:avLst/>
          </a:prstGeom>
          <a:noFill/>
        </p:spPr>
        <p:txBody>
          <a:bodyPr wrap="none" lIns="91320" tIns="0" rIns="0" bIns="0" rtlCol="0">
            <a:spAutoFit/>
          </a:bodyPr>
          <a:lstStyle/>
          <a:p>
            <a:pPr defTabSz="1826005"/>
            <a:r>
              <a:rPr lang="en-US" sz="6700" spc="300" dirty="0">
                <a:solidFill>
                  <a:srgbClr val="373545"/>
                </a:solidFill>
                <a:latin typeface="Guardian Egyp Regular"/>
                <a:ea typeface="Noto Sans" panose="020B0502040504020204" pitchFamily="34" charset="0"/>
                <a:cs typeface="Guardian Egyp Regular"/>
              </a:rPr>
              <a:t>Supply Chain Global Context</a:t>
            </a:r>
            <a:endParaRPr lang="en-US" sz="6700" b="1" spc="300" dirty="0">
              <a:solidFill>
                <a:srgbClr val="373545"/>
              </a:solidFill>
              <a:latin typeface="Guardian Egyp Regular"/>
              <a:ea typeface="Noto Sans" panose="020B0502040504020204" pitchFamily="34" charset="0"/>
              <a:cs typeface="Guardian Egyp Regular"/>
            </a:endParaRPr>
          </a:p>
        </p:txBody>
      </p:sp>
      <p:sp>
        <p:nvSpPr>
          <p:cNvPr id="7" name="TextBox 6">
            <a:extLst>
              <a:ext uri="{FF2B5EF4-FFF2-40B4-BE49-F238E27FC236}">
                <a16:creationId xmlns:a16="http://schemas.microsoft.com/office/drawing/2014/main" id="{9F63F070-A025-A54E-B6C0-713F0D74620A}"/>
              </a:ext>
            </a:extLst>
          </p:cNvPr>
          <p:cNvSpPr txBox="1"/>
          <p:nvPr/>
        </p:nvSpPr>
        <p:spPr>
          <a:xfrm>
            <a:off x="677144" y="2188487"/>
            <a:ext cx="10074696" cy="9794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just" defTabSz="1828800" rtl="0" fontAlgn="auto" latinLnBrk="0" hangingPunct="0">
              <a:lnSpc>
                <a:spcPct val="100000"/>
              </a:lnSpc>
              <a:spcBef>
                <a:spcPts val="1500"/>
              </a:spcBef>
              <a:spcAft>
                <a:spcPts val="0"/>
              </a:spcAft>
              <a:buClrTx/>
              <a:buSzTx/>
              <a:buFontTx/>
              <a:buNone/>
              <a:tabLst/>
            </a:pPr>
            <a:r>
              <a:rPr kumimoji="0" lang="en-US" sz="3600" b="0" i="0" u="none" strike="noStrike" cap="none" spc="0" normalizeH="0" baseline="0" dirty="0">
                <a:ln>
                  <a:noFill/>
                </a:ln>
                <a:solidFill>
                  <a:srgbClr val="424242"/>
                </a:solidFill>
                <a:effectLst/>
                <a:uFillTx/>
                <a:latin typeface="Open Sans"/>
                <a:ea typeface="Open Sans"/>
                <a:cs typeface="Open Sans"/>
                <a:sym typeface="Open Sans"/>
              </a:rPr>
              <a:t>From the moment China’s industry was affected by the Coronavirus outbreak, global supply chains were therefore impacted.</a:t>
            </a:r>
            <a:endParaRPr kumimoji="0" lang="en-US" sz="1200" b="0" i="0" u="none" strike="noStrike" cap="none" spc="0" normalizeH="0" baseline="0" dirty="0">
              <a:ln>
                <a:noFill/>
              </a:ln>
              <a:solidFill>
                <a:srgbClr val="424242"/>
              </a:solidFill>
              <a:effectLst/>
              <a:uFillTx/>
              <a:latin typeface="Open Sans"/>
              <a:ea typeface="Open Sans"/>
              <a:cs typeface="Open Sans"/>
              <a:sym typeface="Open Sans"/>
            </a:endParaRPr>
          </a:p>
          <a:p>
            <a:pPr marL="0" marR="0" indent="0" algn="just" defTabSz="1828800" rtl="0" fontAlgn="auto" latinLnBrk="0" hangingPunct="0">
              <a:lnSpc>
                <a:spcPct val="100000"/>
              </a:lnSpc>
              <a:spcBef>
                <a:spcPts val="1500"/>
              </a:spcBef>
              <a:spcAft>
                <a:spcPts val="0"/>
              </a:spcAft>
              <a:buClrTx/>
              <a:buSzTx/>
              <a:buFontTx/>
              <a:buNone/>
              <a:tabLst/>
            </a:pPr>
            <a:r>
              <a:rPr lang="en-US" sz="1200" b="0" dirty="0"/>
              <a:t> </a:t>
            </a:r>
          </a:p>
          <a:p>
            <a:pPr marL="0" marR="0" indent="0" algn="just" defTabSz="1828800" rtl="0" fontAlgn="auto" latinLnBrk="0" hangingPunct="0">
              <a:lnSpc>
                <a:spcPct val="100000"/>
              </a:lnSpc>
              <a:spcBef>
                <a:spcPts val="1500"/>
              </a:spcBef>
              <a:spcAft>
                <a:spcPts val="0"/>
              </a:spcAft>
              <a:buClrTx/>
              <a:buSzTx/>
              <a:buFontTx/>
              <a:buNone/>
              <a:tabLst/>
            </a:pPr>
            <a:r>
              <a:rPr lang="en-US" dirty="0">
                <a:solidFill>
                  <a:srgbClr val="007260"/>
                </a:solidFill>
              </a:rPr>
              <a:t>This situation has exposed </a:t>
            </a:r>
            <a:r>
              <a:rPr lang="en-US" b="0" dirty="0"/>
              <a:t>the fragility of these highly dependent </a:t>
            </a:r>
            <a:r>
              <a:rPr lang="en-US" dirty="0">
                <a:solidFill>
                  <a:srgbClr val="007260"/>
                </a:solidFill>
              </a:rPr>
              <a:t>systems</a:t>
            </a:r>
            <a:r>
              <a:rPr lang="en-US" b="0" dirty="0"/>
              <a:t> and, as consequence, companies’ </a:t>
            </a:r>
            <a:r>
              <a:rPr lang="en-US" dirty="0">
                <a:solidFill>
                  <a:srgbClr val="007260"/>
                </a:solidFill>
              </a:rPr>
              <a:t>organizational structures. </a:t>
            </a:r>
            <a:r>
              <a:rPr lang="en-US" b="0" dirty="0"/>
              <a:t>Dependencies vast on geographic distances and can be vulnerable with delays in other parts of the chain, as is the case of the </a:t>
            </a:r>
            <a:r>
              <a:rPr lang="en-US" dirty="0">
                <a:solidFill>
                  <a:srgbClr val="007260"/>
                </a:solidFill>
              </a:rPr>
              <a:t>automotive industry</a:t>
            </a:r>
            <a:r>
              <a:rPr lang="en-US" b="0" dirty="0">
                <a:solidFill>
                  <a:srgbClr val="007260"/>
                </a:solidFill>
              </a:rPr>
              <a:t> </a:t>
            </a:r>
            <a:r>
              <a:rPr lang="en-US" b="0" dirty="0"/>
              <a:t>for instance.</a:t>
            </a:r>
          </a:p>
          <a:p>
            <a:pPr marL="0" marR="0" indent="0" algn="just" defTabSz="1828800" rtl="0" fontAlgn="auto" latinLnBrk="0" hangingPunct="0">
              <a:lnSpc>
                <a:spcPct val="100000"/>
              </a:lnSpc>
              <a:spcBef>
                <a:spcPts val="1500"/>
              </a:spcBef>
              <a:spcAft>
                <a:spcPts val="0"/>
              </a:spcAft>
              <a:buClrTx/>
              <a:buSzTx/>
              <a:buFontTx/>
              <a:buNone/>
              <a:tabLst/>
            </a:pPr>
            <a:r>
              <a:rPr lang="en-US" sz="1000" b="0" dirty="0"/>
              <a:t> </a:t>
            </a:r>
          </a:p>
          <a:p>
            <a:pPr algn="just"/>
            <a:r>
              <a:rPr lang="en-US" b="0" dirty="0"/>
              <a:t>In return, many companies have come to rely on </a:t>
            </a:r>
            <a:r>
              <a:rPr lang="en-US" dirty="0">
                <a:solidFill>
                  <a:srgbClr val="007260"/>
                </a:solidFill>
              </a:rPr>
              <a:t>tighter and more independent systems. </a:t>
            </a:r>
            <a:r>
              <a:rPr lang="en-US" b="0" dirty="0"/>
              <a:t>This is the case of one Chinese manufacturing giant that quickly rebounded from coronavirus – </a:t>
            </a:r>
            <a:r>
              <a:rPr lang="en-US" dirty="0">
                <a:solidFill>
                  <a:srgbClr val="007260"/>
                </a:solidFill>
              </a:rPr>
              <a:t>Haier Group.</a:t>
            </a:r>
            <a:r>
              <a:rPr lang="en-US" b="0" dirty="0"/>
              <a:t> It is one of the world’s biggest home appliance manufacturers.</a:t>
            </a:r>
            <a:endParaRPr lang="en-US" dirty="0">
              <a:solidFill>
                <a:srgbClr val="007260"/>
              </a:solidFill>
            </a:endParaRPr>
          </a:p>
        </p:txBody>
      </p:sp>
      <p:pic>
        <p:nvPicPr>
          <p:cNvPr id="9" name="Picture 8">
            <a:extLst>
              <a:ext uri="{FF2B5EF4-FFF2-40B4-BE49-F238E27FC236}">
                <a16:creationId xmlns:a16="http://schemas.microsoft.com/office/drawing/2014/main" id="{D928AED5-E979-2641-B294-E52536E3A511}"/>
              </a:ext>
            </a:extLst>
          </p:cNvPr>
          <p:cNvPicPr>
            <a:picLocks noChangeAspect="1"/>
          </p:cNvPicPr>
          <p:nvPr/>
        </p:nvPicPr>
        <p:blipFill rotWithShape="1">
          <a:blip r:embed="rId3">
            <a:extLst>
              <a:ext uri="{28A0092B-C50C-407E-A947-70E740481C1C}">
                <a14:useLocalDpi xmlns:a14="http://schemas.microsoft.com/office/drawing/2010/main" val="0"/>
              </a:ext>
            </a:extLst>
          </a:blip>
          <a:srcRect l="9755" r="3495"/>
          <a:stretch/>
        </p:blipFill>
        <p:spPr>
          <a:xfrm>
            <a:off x="11903968" y="2307020"/>
            <a:ext cx="11802888" cy="9591540"/>
          </a:xfrm>
          <a:prstGeom prst="rect">
            <a:avLst/>
          </a:prstGeom>
        </p:spPr>
      </p:pic>
      <p:sp>
        <p:nvSpPr>
          <p:cNvPr id="10" name="Rectangle 9">
            <a:extLst>
              <a:ext uri="{FF2B5EF4-FFF2-40B4-BE49-F238E27FC236}">
                <a16:creationId xmlns:a16="http://schemas.microsoft.com/office/drawing/2014/main" id="{292022E7-6A27-5E4F-B8B5-FC7D8DEBB041}"/>
              </a:ext>
            </a:extLst>
          </p:cNvPr>
          <p:cNvSpPr/>
          <p:nvPr/>
        </p:nvSpPr>
        <p:spPr>
          <a:xfrm>
            <a:off x="697036" y="12990302"/>
            <a:ext cx="23029713" cy="49243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lang="en-US" sz="2000" b="0" i="1" dirty="0">
                <a:solidFill>
                  <a:schemeClr val="accent3">
                    <a:lumMod val="75000"/>
                  </a:schemeClr>
                </a:solidFill>
                <a:latin typeface="+mn-lt"/>
                <a:ea typeface="+mn-ea"/>
                <a:cs typeface="+mn-cs"/>
                <a:sym typeface="Calibri"/>
              </a:rPr>
              <a:t>Image: https://www.ledgerinsights.com/world-economic-forum-</a:t>
            </a:r>
            <a:r>
              <a:rPr lang="en-US" sz="2000" b="0" i="1" dirty="0" err="1">
                <a:solidFill>
                  <a:schemeClr val="accent3">
                    <a:lumMod val="75000"/>
                  </a:schemeClr>
                </a:solidFill>
                <a:latin typeface="+mn-lt"/>
                <a:ea typeface="+mn-ea"/>
                <a:cs typeface="+mn-cs"/>
                <a:sym typeface="Calibri"/>
              </a:rPr>
              <a:t>wef</a:t>
            </a:r>
            <a:r>
              <a:rPr lang="en-US" sz="2000" b="0" i="1" dirty="0">
                <a:solidFill>
                  <a:schemeClr val="accent3">
                    <a:lumMod val="75000"/>
                  </a:schemeClr>
                </a:solidFill>
                <a:latin typeface="+mn-lt"/>
                <a:ea typeface="+mn-ea"/>
                <a:cs typeface="+mn-cs"/>
                <a:sym typeface="Calibri"/>
              </a:rPr>
              <a:t>-blockchain-supply-chain/</a:t>
            </a:r>
            <a:endPar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endParaRPr>
          </a:p>
        </p:txBody>
      </p:sp>
    </p:spTree>
    <p:extLst>
      <p:ext uri="{BB962C8B-B14F-4D97-AF65-F5344CB8AC3E}">
        <p14:creationId xmlns:p14="http://schemas.microsoft.com/office/powerpoint/2010/main" val="15495182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0147850" cy="1031051"/>
          </a:xfrm>
          <a:prstGeom prst="rect">
            <a:avLst/>
          </a:prstGeom>
          <a:noFill/>
        </p:spPr>
        <p:txBody>
          <a:bodyPr wrap="none" lIns="91320" tIns="0" rIns="0" bIns="0" rtlCol="0">
            <a:spAutoFit/>
          </a:bodyPr>
          <a:lstStyle/>
          <a:p>
            <a:pPr defTabSz="1826005"/>
            <a:r>
              <a:rPr lang="en-US" sz="6700" b="1" spc="300" dirty="0">
                <a:solidFill>
                  <a:srgbClr val="373545"/>
                </a:solidFill>
                <a:latin typeface="Guardian Egyp Regular"/>
                <a:ea typeface="Noto Sans" panose="020B0502040504020204" pitchFamily="34" charset="0"/>
                <a:cs typeface="Guardian Egyp Regular"/>
              </a:rPr>
              <a:t>Organizational Structures</a:t>
            </a:r>
          </a:p>
        </p:txBody>
      </p:sp>
      <p:cxnSp>
        <p:nvCxnSpPr>
          <p:cNvPr id="11" name="Straight Connector 10">
            <a:extLst>
              <a:ext uri="{FF2B5EF4-FFF2-40B4-BE49-F238E27FC236}">
                <a16:creationId xmlns:a16="http://schemas.microsoft.com/office/drawing/2014/main" id="{D5DBF319-5D1E-A04B-A6BC-C440B34153D3}"/>
              </a:ext>
            </a:extLst>
          </p:cNvPr>
          <p:cNvCxnSpPr>
            <a:cxnSpLocks/>
          </p:cNvCxnSpPr>
          <p:nvPr/>
        </p:nvCxnSpPr>
        <p:spPr>
          <a:xfrm>
            <a:off x="12192000" y="1889448"/>
            <a:ext cx="0" cy="1065718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grpSp>
        <p:nvGrpSpPr>
          <p:cNvPr id="126" name="Group 125">
            <a:extLst>
              <a:ext uri="{FF2B5EF4-FFF2-40B4-BE49-F238E27FC236}">
                <a16:creationId xmlns:a16="http://schemas.microsoft.com/office/drawing/2014/main" id="{209B05CE-FC2B-F542-BCBD-8A85EE245CC0}"/>
              </a:ext>
            </a:extLst>
          </p:cNvPr>
          <p:cNvGrpSpPr/>
          <p:nvPr/>
        </p:nvGrpSpPr>
        <p:grpSpPr>
          <a:xfrm>
            <a:off x="2868239" y="2465512"/>
            <a:ext cx="5949423" cy="4417063"/>
            <a:chOff x="3002217" y="2008889"/>
            <a:chExt cx="5949423" cy="4417063"/>
          </a:xfrm>
        </p:grpSpPr>
        <p:sp>
          <p:nvSpPr>
            <p:cNvPr id="51" name="TextBox 50">
              <a:extLst>
                <a:ext uri="{FF2B5EF4-FFF2-40B4-BE49-F238E27FC236}">
                  <a16:creationId xmlns:a16="http://schemas.microsoft.com/office/drawing/2014/main" id="{5B745555-2950-CF49-819B-8EF73B1D0D5C}"/>
                </a:ext>
              </a:extLst>
            </p:cNvPr>
            <p:cNvSpPr txBox="1"/>
            <p:nvPr/>
          </p:nvSpPr>
          <p:spPr>
            <a:xfrm rot="3355873">
              <a:off x="6077630" y="3652806"/>
              <a:ext cx="3835004"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3000" b="1" i="0" u="none" strike="noStrike" cap="none" spc="0" normalizeH="0" baseline="0" dirty="0">
                  <a:ln>
                    <a:noFill/>
                  </a:ln>
                  <a:solidFill>
                    <a:srgbClr val="424242"/>
                  </a:solidFill>
                  <a:effectLst/>
                  <a:uFillTx/>
                  <a:latin typeface="Open Sans"/>
                  <a:ea typeface="Open Sans"/>
                  <a:cs typeface="Open Sans"/>
                  <a:sym typeface="Open Sans"/>
                </a:rPr>
                <a:t>Decisions</a:t>
              </a:r>
            </a:p>
          </p:txBody>
        </p:sp>
        <p:grpSp>
          <p:nvGrpSpPr>
            <p:cNvPr id="125" name="Group 124">
              <a:extLst>
                <a:ext uri="{FF2B5EF4-FFF2-40B4-BE49-F238E27FC236}">
                  <a16:creationId xmlns:a16="http://schemas.microsoft.com/office/drawing/2014/main" id="{C108B0C4-64F4-8D4D-9DFF-D0DF894BAD5E}"/>
                </a:ext>
              </a:extLst>
            </p:cNvPr>
            <p:cNvGrpSpPr/>
            <p:nvPr/>
          </p:nvGrpSpPr>
          <p:grpSpPr>
            <a:xfrm>
              <a:off x="3002217" y="2402142"/>
              <a:ext cx="5949423" cy="4023810"/>
              <a:chOff x="3002217" y="2402142"/>
              <a:chExt cx="5949423" cy="4023810"/>
            </a:xfrm>
          </p:grpSpPr>
          <p:sp>
            <p:nvSpPr>
              <p:cNvPr id="5" name="Triangle 4">
                <a:extLst>
                  <a:ext uri="{FF2B5EF4-FFF2-40B4-BE49-F238E27FC236}">
                    <a16:creationId xmlns:a16="http://schemas.microsoft.com/office/drawing/2014/main" id="{3531E2C9-16A8-BD47-9EFB-2C2034B22F21}"/>
                  </a:ext>
                </a:extLst>
              </p:cNvPr>
              <p:cNvSpPr/>
              <p:nvPr/>
            </p:nvSpPr>
            <p:spPr>
              <a:xfrm>
                <a:off x="3201127" y="2402142"/>
                <a:ext cx="5431801" cy="4023810"/>
              </a:xfrm>
              <a:prstGeom prst="triangle">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b="0" i="0" u="none" strike="noStrike" cap="none" spc="0" normalizeH="0" baseline="0">
                  <a:ln>
                    <a:noFill/>
                  </a:ln>
                  <a:solidFill>
                    <a:srgbClr val="000000"/>
                  </a:solidFill>
                  <a:effectLst/>
                  <a:uFillTx/>
                  <a:latin typeface="+mn-lt"/>
                  <a:ea typeface="+mn-ea"/>
                  <a:cs typeface="+mn-cs"/>
                  <a:sym typeface="Calibri"/>
                </a:endParaRPr>
              </a:p>
            </p:txBody>
          </p:sp>
          <p:cxnSp>
            <p:nvCxnSpPr>
              <p:cNvPr id="19" name="Straight Connector 18">
                <a:extLst>
                  <a:ext uri="{FF2B5EF4-FFF2-40B4-BE49-F238E27FC236}">
                    <a16:creationId xmlns:a16="http://schemas.microsoft.com/office/drawing/2014/main" id="{EE582F54-EC44-F04F-A3E6-FD53C60CFC47}"/>
                  </a:ext>
                </a:extLst>
              </p:cNvPr>
              <p:cNvCxnSpPr>
                <a:cxnSpLocks/>
              </p:cNvCxnSpPr>
              <p:nvPr/>
            </p:nvCxnSpPr>
            <p:spPr>
              <a:xfrm>
                <a:off x="5135216" y="3545632"/>
                <a:ext cx="1512168"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3C3595F3-B2DB-BA4A-BC82-E9A3D37D380A}"/>
                  </a:ext>
                </a:extLst>
              </p:cNvPr>
              <p:cNvCxnSpPr>
                <a:cxnSpLocks/>
              </p:cNvCxnSpPr>
              <p:nvPr/>
            </p:nvCxnSpPr>
            <p:spPr>
              <a:xfrm>
                <a:off x="3818667" y="5489848"/>
                <a:ext cx="417646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A082E490-1EEE-BD45-BE34-CD35177B205B}"/>
                  </a:ext>
                </a:extLst>
              </p:cNvPr>
              <p:cNvCxnSpPr>
                <a:cxnSpLocks/>
              </p:cNvCxnSpPr>
              <p:nvPr/>
            </p:nvCxnSpPr>
            <p:spPr>
              <a:xfrm>
                <a:off x="4487144" y="4553744"/>
                <a:ext cx="2859769"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40" name="TextBox 39">
                <a:extLst>
                  <a:ext uri="{FF2B5EF4-FFF2-40B4-BE49-F238E27FC236}">
                    <a16:creationId xmlns:a16="http://schemas.microsoft.com/office/drawing/2014/main" id="{7D78337B-7833-DA4B-B89C-0C70D7D01D94}"/>
                  </a:ext>
                </a:extLst>
              </p:cNvPr>
              <p:cNvSpPr txBox="1"/>
              <p:nvPr/>
            </p:nvSpPr>
            <p:spPr>
              <a:xfrm>
                <a:off x="5340964" y="2716143"/>
                <a:ext cx="1152128"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3000" b="1" i="0" u="none" strike="noStrike" cap="none" spc="0" normalizeH="0" baseline="0" dirty="0">
                    <a:ln>
                      <a:noFill/>
                    </a:ln>
                    <a:solidFill>
                      <a:srgbClr val="424242"/>
                    </a:solidFill>
                    <a:effectLst/>
                    <a:uFillTx/>
                    <a:latin typeface="Open Sans"/>
                    <a:ea typeface="Open Sans"/>
                    <a:cs typeface="Open Sans"/>
                    <a:sym typeface="Open Sans"/>
                  </a:rPr>
                  <a:t>CEO</a:t>
                </a:r>
              </a:p>
            </p:txBody>
          </p:sp>
          <p:sp>
            <p:nvSpPr>
              <p:cNvPr id="42" name="TextBox 41">
                <a:extLst>
                  <a:ext uri="{FF2B5EF4-FFF2-40B4-BE49-F238E27FC236}">
                    <a16:creationId xmlns:a16="http://schemas.microsoft.com/office/drawing/2014/main" id="{FFC49FE9-E6CE-3242-8972-8C35D4155C1B}"/>
                  </a:ext>
                </a:extLst>
              </p:cNvPr>
              <p:cNvSpPr txBox="1"/>
              <p:nvPr/>
            </p:nvSpPr>
            <p:spPr>
              <a:xfrm>
                <a:off x="4902586" y="3526654"/>
                <a:ext cx="1977428"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2800" b="1" i="0" u="none" strike="noStrike" cap="none" spc="0" normalizeH="0" baseline="0" dirty="0">
                    <a:ln>
                      <a:noFill/>
                    </a:ln>
                    <a:solidFill>
                      <a:srgbClr val="424242"/>
                    </a:solidFill>
                    <a:effectLst/>
                    <a:uFillTx/>
                    <a:latin typeface="Open Sans"/>
                    <a:ea typeface="Open Sans"/>
                    <a:cs typeface="Open Sans"/>
                    <a:sym typeface="Open Sans"/>
                  </a:rPr>
                  <a:t>Executives</a:t>
                </a:r>
              </a:p>
            </p:txBody>
          </p:sp>
          <p:sp>
            <p:nvSpPr>
              <p:cNvPr id="43" name="TextBox 42">
                <a:extLst>
                  <a:ext uri="{FF2B5EF4-FFF2-40B4-BE49-F238E27FC236}">
                    <a16:creationId xmlns:a16="http://schemas.microsoft.com/office/drawing/2014/main" id="{7B206408-15D2-A74A-9B38-9AB97C2836A8}"/>
                  </a:ext>
                </a:extLst>
              </p:cNvPr>
              <p:cNvSpPr txBox="1"/>
              <p:nvPr/>
            </p:nvSpPr>
            <p:spPr>
              <a:xfrm>
                <a:off x="4034945" y="4313145"/>
                <a:ext cx="3835004"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3000" b="1" i="0" u="none" strike="noStrike" cap="none" spc="0" normalizeH="0" baseline="0" dirty="0">
                    <a:ln>
                      <a:noFill/>
                    </a:ln>
                    <a:solidFill>
                      <a:srgbClr val="424242"/>
                    </a:solidFill>
                    <a:effectLst/>
                    <a:uFillTx/>
                    <a:latin typeface="Open Sans"/>
                    <a:ea typeface="Open Sans"/>
                    <a:cs typeface="Open Sans"/>
                    <a:sym typeface="Open Sans"/>
                  </a:rPr>
                  <a:t>Middle Management</a:t>
                </a:r>
              </a:p>
            </p:txBody>
          </p:sp>
          <p:sp>
            <p:nvSpPr>
              <p:cNvPr id="44" name="TextBox 43">
                <a:extLst>
                  <a:ext uri="{FF2B5EF4-FFF2-40B4-BE49-F238E27FC236}">
                    <a16:creationId xmlns:a16="http://schemas.microsoft.com/office/drawing/2014/main" id="{E8F062BE-2605-0B46-B6FA-646A75AB02C8}"/>
                  </a:ext>
                </a:extLst>
              </p:cNvPr>
              <p:cNvSpPr txBox="1"/>
              <p:nvPr/>
            </p:nvSpPr>
            <p:spPr>
              <a:xfrm>
                <a:off x="3999525" y="5562694"/>
                <a:ext cx="3835004"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3000" b="1" i="0" u="none" strike="noStrike" cap="none" spc="0" normalizeH="0" baseline="0" dirty="0">
                    <a:ln>
                      <a:noFill/>
                    </a:ln>
                    <a:solidFill>
                      <a:srgbClr val="424242"/>
                    </a:solidFill>
                    <a:effectLst/>
                    <a:uFillTx/>
                    <a:latin typeface="Open Sans"/>
                    <a:ea typeface="Open Sans"/>
                    <a:cs typeface="Open Sans"/>
                    <a:sym typeface="Open Sans"/>
                  </a:rPr>
                  <a:t>Employees</a:t>
                </a:r>
              </a:p>
            </p:txBody>
          </p:sp>
          <p:cxnSp>
            <p:nvCxnSpPr>
              <p:cNvPr id="50" name="Straight Arrow Connector 49">
                <a:extLst>
                  <a:ext uri="{FF2B5EF4-FFF2-40B4-BE49-F238E27FC236}">
                    <a16:creationId xmlns:a16="http://schemas.microsoft.com/office/drawing/2014/main" id="{82E0AB03-2A58-1C4E-8D90-79AD1BC667B2}"/>
                  </a:ext>
                </a:extLst>
              </p:cNvPr>
              <p:cNvCxnSpPr/>
              <p:nvPr/>
            </p:nvCxnSpPr>
            <p:spPr>
              <a:xfrm>
                <a:off x="6647384" y="2716143"/>
                <a:ext cx="2304256" cy="3374004"/>
              </a:xfrm>
              <a:prstGeom prst="straightConnector1">
                <a:avLst/>
              </a:prstGeom>
              <a:noFill/>
              <a:ln w="317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98771375-BC70-334B-97CC-F931A9B389DF}"/>
                  </a:ext>
                </a:extLst>
              </p:cNvPr>
              <p:cNvCxnSpPr>
                <a:cxnSpLocks/>
              </p:cNvCxnSpPr>
              <p:nvPr/>
            </p:nvCxnSpPr>
            <p:spPr>
              <a:xfrm flipV="1">
                <a:off x="3002217" y="2730815"/>
                <a:ext cx="2168455" cy="3168590"/>
              </a:xfrm>
              <a:prstGeom prst="straightConnector1">
                <a:avLst/>
              </a:prstGeom>
              <a:noFill/>
              <a:ln w="317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57" name="TextBox 56">
              <a:extLst>
                <a:ext uri="{FF2B5EF4-FFF2-40B4-BE49-F238E27FC236}">
                  <a16:creationId xmlns:a16="http://schemas.microsoft.com/office/drawing/2014/main" id="{8BA1FE23-5C2B-4B47-A80B-CA4484576C1B}"/>
                </a:ext>
              </a:extLst>
            </p:cNvPr>
            <p:cNvSpPr txBox="1"/>
            <p:nvPr/>
          </p:nvSpPr>
          <p:spPr>
            <a:xfrm rot="18376172">
              <a:off x="1886355" y="3507049"/>
              <a:ext cx="3835004"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3000" b="1" i="0" u="none" strike="noStrike" cap="none" spc="0" normalizeH="0" baseline="0" dirty="0">
                  <a:ln>
                    <a:noFill/>
                  </a:ln>
                  <a:solidFill>
                    <a:srgbClr val="424242"/>
                  </a:solidFill>
                  <a:effectLst/>
                  <a:uFillTx/>
                  <a:latin typeface="Open Sans"/>
                  <a:ea typeface="Open Sans"/>
                  <a:cs typeface="Open Sans"/>
                  <a:sym typeface="Open Sans"/>
                </a:rPr>
                <a:t>Reporting</a:t>
              </a:r>
            </a:p>
          </p:txBody>
        </p:sp>
      </p:grpSp>
      <p:grpSp>
        <p:nvGrpSpPr>
          <p:cNvPr id="124" name="Group 123">
            <a:extLst>
              <a:ext uri="{FF2B5EF4-FFF2-40B4-BE49-F238E27FC236}">
                <a16:creationId xmlns:a16="http://schemas.microsoft.com/office/drawing/2014/main" id="{F9685B74-40A7-E24E-AD32-C2E06E4391D3}"/>
              </a:ext>
            </a:extLst>
          </p:cNvPr>
          <p:cNvGrpSpPr/>
          <p:nvPr/>
        </p:nvGrpSpPr>
        <p:grpSpPr>
          <a:xfrm>
            <a:off x="13494093" y="2520005"/>
            <a:ext cx="9162197" cy="4470531"/>
            <a:chOff x="13494093" y="2128666"/>
            <a:chExt cx="9162197" cy="4470531"/>
          </a:xfrm>
        </p:grpSpPr>
        <p:sp>
          <p:nvSpPr>
            <p:cNvPr id="45" name="Oval 44">
              <a:extLst>
                <a:ext uri="{FF2B5EF4-FFF2-40B4-BE49-F238E27FC236}">
                  <a16:creationId xmlns:a16="http://schemas.microsoft.com/office/drawing/2014/main" id="{8402631B-BF69-374E-BC42-2090D1FEC3FF}"/>
                </a:ext>
              </a:extLst>
            </p:cNvPr>
            <p:cNvSpPr/>
            <p:nvPr/>
          </p:nvSpPr>
          <p:spPr>
            <a:xfrm>
              <a:off x="16450533" y="2484397"/>
              <a:ext cx="4114800" cy="4114800"/>
            </a:xfrm>
            <a:prstGeom prst="ellipse">
              <a:avLst/>
            </a:prstGeom>
            <a:solidFill>
              <a:schemeClr val="accent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46" name="Oval 45">
              <a:extLst>
                <a:ext uri="{FF2B5EF4-FFF2-40B4-BE49-F238E27FC236}">
                  <a16:creationId xmlns:a16="http://schemas.microsoft.com/office/drawing/2014/main" id="{BD0A4FF0-BB3F-DF40-9A65-6C5564B05CFE}"/>
                </a:ext>
              </a:extLst>
            </p:cNvPr>
            <p:cNvSpPr/>
            <p:nvPr/>
          </p:nvSpPr>
          <p:spPr>
            <a:xfrm>
              <a:off x="16691455" y="2712997"/>
              <a:ext cx="3657600" cy="36576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nvGrpSpPr>
            <p:cNvPr id="83" name="Group 82">
              <a:extLst>
                <a:ext uri="{FF2B5EF4-FFF2-40B4-BE49-F238E27FC236}">
                  <a16:creationId xmlns:a16="http://schemas.microsoft.com/office/drawing/2014/main" id="{361B08E1-3827-3D45-B25A-DAA1894A09E8}"/>
                </a:ext>
              </a:extLst>
            </p:cNvPr>
            <p:cNvGrpSpPr/>
            <p:nvPr/>
          </p:nvGrpSpPr>
          <p:grpSpPr>
            <a:xfrm>
              <a:off x="17421111" y="3402687"/>
              <a:ext cx="2198288" cy="2024090"/>
              <a:chOff x="17441323" y="3069454"/>
              <a:chExt cx="2198288" cy="2024090"/>
            </a:xfrm>
          </p:grpSpPr>
          <p:sp>
            <p:nvSpPr>
              <p:cNvPr id="79" name="Oval 78">
                <a:extLst>
                  <a:ext uri="{FF2B5EF4-FFF2-40B4-BE49-F238E27FC236}">
                    <a16:creationId xmlns:a16="http://schemas.microsoft.com/office/drawing/2014/main" id="{A4C88150-B0B2-084C-A923-07FF9A6137F2}"/>
                  </a:ext>
                </a:extLst>
              </p:cNvPr>
              <p:cNvSpPr/>
              <p:nvPr/>
            </p:nvSpPr>
            <p:spPr>
              <a:xfrm>
                <a:off x="17757678" y="3456862"/>
                <a:ext cx="1554480" cy="155448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80" name="Oval 79">
                <a:extLst>
                  <a:ext uri="{FF2B5EF4-FFF2-40B4-BE49-F238E27FC236}">
                    <a16:creationId xmlns:a16="http://schemas.microsoft.com/office/drawing/2014/main" id="{B60B97A1-52EF-5646-ABB1-6207B88D9F0C}"/>
                  </a:ext>
                </a:extLst>
              </p:cNvPr>
              <p:cNvSpPr/>
              <p:nvPr/>
            </p:nvSpPr>
            <p:spPr>
              <a:xfrm>
                <a:off x="18077718" y="306945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sp>
            <p:nvSpPr>
              <p:cNvPr id="81" name="Oval 80">
                <a:extLst>
                  <a:ext uri="{FF2B5EF4-FFF2-40B4-BE49-F238E27FC236}">
                    <a16:creationId xmlns:a16="http://schemas.microsoft.com/office/drawing/2014/main" id="{E309A48A-AADF-3C4B-86A1-F2B0AAC57F1F}"/>
                  </a:ext>
                </a:extLst>
              </p:cNvPr>
              <p:cNvSpPr/>
              <p:nvPr/>
            </p:nvSpPr>
            <p:spPr>
              <a:xfrm>
                <a:off x="17441323" y="4127870"/>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82" name="Oval 81">
                <a:extLst>
                  <a:ext uri="{FF2B5EF4-FFF2-40B4-BE49-F238E27FC236}">
                    <a16:creationId xmlns:a16="http://schemas.microsoft.com/office/drawing/2014/main" id="{35B538ED-FA49-7D4D-968D-6D051529BA2D}"/>
                  </a:ext>
                </a:extLst>
              </p:cNvPr>
              <p:cNvSpPr/>
              <p:nvPr/>
            </p:nvSpPr>
            <p:spPr>
              <a:xfrm>
                <a:off x="18725211" y="417914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sp>
          <p:nvSpPr>
            <p:cNvPr id="85" name="TextBox 84">
              <a:extLst>
                <a:ext uri="{FF2B5EF4-FFF2-40B4-BE49-F238E27FC236}">
                  <a16:creationId xmlns:a16="http://schemas.microsoft.com/office/drawing/2014/main" id="{CB193E30-4DAA-8E41-989D-A66D1AAD694C}"/>
                </a:ext>
              </a:extLst>
            </p:cNvPr>
            <p:cNvSpPr txBox="1"/>
            <p:nvPr/>
          </p:nvSpPr>
          <p:spPr>
            <a:xfrm>
              <a:off x="17410013" y="4508778"/>
              <a:ext cx="925498" cy="62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500"/>
                </a:spcBef>
                <a:spcAft>
                  <a:spcPts val="0"/>
                </a:spcAft>
                <a:buClrTx/>
                <a:buSzTx/>
                <a:buFontTx/>
                <a:buNone/>
                <a:tabLst/>
              </a:pPr>
              <a:r>
                <a:rPr kumimoji="0" lang="en-US" sz="1600" b="1" i="0" u="none" strike="noStrike" cap="none" spc="0" normalizeH="0" baseline="0" dirty="0">
                  <a:ln>
                    <a:noFill/>
                  </a:ln>
                  <a:solidFill>
                    <a:srgbClr val="424242"/>
                  </a:solidFill>
                  <a:effectLst/>
                  <a:uFillTx/>
                  <a:latin typeface="Open Sans"/>
                  <a:ea typeface="Open Sans"/>
                  <a:cs typeface="Open Sans"/>
                  <a:sym typeface="Open Sans"/>
                </a:rPr>
                <a:t>Partner</a:t>
              </a:r>
            </a:p>
          </p:txBody>
        </p:sp>
        <p:sp>
          <p:nvSpPr>
            <p:cNvPr id="86" name="TextBox 85">
              <a:extLst>
                <a:ext uri="{FF2B5EF4-FFF2-40B4-BE49-F238E27FC236}">
                  <a16:creationId xmlns:a16="http://schemas.microsoft.com/office/drawing/2014/main" id="{6C61CDB6-4DE7-7441-8BF6-14B2CEA0C79F}"/>
                </a:ext>
              </a:extLst>
            </p:cNvPr>
            <p:cNvSpPr txBox="1"/>
            <p:nvPr/>
          </p:nvSpPr>
          <p:spPr>
            <a:xfrm>
              <a:off x="18705831" y="4536891"/>
              <a:ext cx="925498" cy="654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1800" b="1" i="0" u="none" strike="noStrike" cap="none" spc="0" normalizeH="0" baseline="0" dirty="0">
                  <a:ln>
                    <a:noFill/>
                  </a:ln>
                  <a:solidFill>
                    <a:srgbClr val="424242"/>
                  </a:solidFill>
                  <a:effectLst/>
                  <a:uFillTx/>
                  <a:latin typeface="Open Sans"/>
                  <a:ea typeface="Open Sans"/>
                  <a:cs typeface="Open Sans"/>
                  <a:sym typeface="Open Sans"/>
                </a:rPr>
                <a:t>User</a:t>
              </a:r>
            </a:p>
          </p:txBody>
        </p:sp>
        <p:grpSp>
          <p:nvGrpSpPr>
            <p:cNvPr id="87" name="Group 86">
              <a:extLst>
                <a:ext uri="{FF2B5EF4-FFF2-40B4-BE49-F238E27FC236}">
                  <a16:creationId xmlns:a16="http://schemas.microsoft.com/office/drawing/2014/main" id="{C3DCB3D7-5C4C-7840-94F2-CACE510F938D}"/>
                </a:ext>
              </a:extLst>
            </p:cNvPr>
            <p:cNvGrpSpPr/>
            <p:nvPr/>
          </p:nvGrpSpPr>
          <p:grpSpPr>
            <a:xfrm>
              <a:off x="18193550" y="5713177"/>
              <a:ext cx="628766" cy="473978"/>
              <a:chOff x="17441323" y="3069454"/>
              <a:chExt cx="2198288" cy="2024090"/>
            </a:xfrm>
          </p:grpSpPr>
          <p:sp>
            <p:nvSpPr>
              <p:cNvPr id="88" name="Oval 87">
                <a:extLst>
                  <a:ext uri="{FF2B5EF4-FFF2-40B4-BE49-F238E27FC236}">
                    <a16:creationId xmlns:a16="http://schemas.microsoft.com/office/drawing/2014/main" id="{F4EFD957-A2C5-BD4E-90EF-A6CD687FF344}"/>
                  </a:ext>
                </a:extLst>
              </p:cNvPr>
              <p:cNvSpPr/>
              <p:nvPr/>
            </p:nvSpPr>
            <p:spPr>
              <a:xfrm>
                <a:off x="17757678" y="3456862"/>
                <a:ext cx="1554480" cy="155448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89" name="Oval 88">
                <a:extLst>
                  <a:ext uri="{FF2B5EF4-FFF2-40B4-BE49-F238E27FC236}">
                    <a16:creationId xmlns:a16="http://schemas.microsoft.com/office/drawing/2014/main" id="{FAE84B36-3B16-0F4E-8BAA-1255AA06942B}"/>
                  </a:ext>
                </a:extLst>
              </p:cNvPr>
              <p:cNvSpPr/>
              <p:nvPr/>
            </p:nvSpPr>
            <p:spPr>
              <a:xfrm>
                <a:off x="18077718" y="306945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90" name="Oval 89">
                <a:extLst>
                  <a:ext uri="{FF2B5EF4-FFF2-40B4-BE49-F238E27FC236}">
                    <a16:creationId xmlns:a16="http://schemas.microsoft.com/office/drawing/2014/main" id="{D3F95922-283A-FD45-9D70-393FAF561A35}"/>
                  </a:ext>
                </a:extLst>
              </p:cNvPr>
              <p:cNvSpPr/>
              <p:nvPr/>
            </p:nvSpPr>
            <p:spPr>
              <a:xfrm>
                <a:off x="17441323" y="4127870"/>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91" name="Oval 90">
                <a:extLst>
                  <a:ext uri="{FF2B5EF4-FFF2-40B4-BE49-F238E27FC236}">
                    <a16:creationId xmlns:a16="http://schemas.microsoft.com/office/drawing/2014/main" id="{8E44FDF9-FAEE-1A44-86BB-7522AFBD8589}"/>
                  </a:ext>
                </a:extLst>
              </p:cNvPr>
              <p:cNvSpPr/>
              <p:nvPr/>
            </p:nvSpPr>
            <p:spPr>
              <a:xfrm>
                <a:off x="18725211" y="417914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grpSp>
          <p:nvGrpSpPr>
            <p:cNvPr id="92" name="Group 91">
              <a:extLst>
                <a:ext uri="{FF2B5EF4-FFF2-40B4-BE49-F238E27FC236}">
                  <a16:creationId xmlns:a16="http://schemas.microsoft.com/office/drawing/2014/main" id="{B0A5061F-C27F-8546-BDA3-1584CED15529}"/>
                </a:ext>
              </a:extLst>
            </p:cNvPr>
            <p:cNvGrpSpPr/>
            <p:nvPr/>
          </p:nvGrpSpPr>
          <p:grpSpPr>
            <a:xfrm>
              <a:off x="19505213" y="3777164"/>
              <a:ext cx="628766" cy="473978"/>
              <a:chOff x="17441323" y="3069454"/>
              <a:chExt cx="2198288" cy="2024090"/>
            </a:xfrm>
          </p:grpSpPr>
          <p:sp>
            <p:nvSpPr>
              <p:cNvPr id="93" name="Oval 92">
                <a:extLst>
                  <a:ext uri="{FF2B5EF4-FFF2-40B4-BE49-F238E27FC236}">
                    <a16:creationId xmlns:a16="http://schemas.microsoft.com/office/drawing/2014/main" id="{B4340F4D-9425-4548-B93D-5EF46A0D940C}"/>
                  </a:ext>
                </a:extLst>
              </p:cNvPr>
              <p:cNvSpPr/>
              <p:nvPr/>
            </p:nvSpPr>
            <p:spPr>
              <a:xfrm>
                <a:off x="17757678" y="3456862"/>
                <a:ext cx="1554480" cy="155448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94" name="Oval 93">
                <a:extLst>
                  <a:ext uri="{FF2B5EF4-FFF2-40B4-BE49-F238E27FC236}">
                    <a16:creationId xmlns:a16="http://schemas.microsoft.com/office/drawing/2014/main" id="{0CFB9C3B-E676-9D48-BC42-8267034028BC}"/>
                  </a:ext>
                </a:extLst>
              </p:cNvPr>
              <p:cNvSpPr/>
              <p:nvPr/>
            </p:nvSpPr>
            <p:spPr>
              <a:xfrm>
                <a:off x="18077718" y="306945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95" name="Oval 94">
                <a:extLst>
                  <a:ext uri="{FF2B5EF4-FFF2-40B4-BE49-F238E27FC236}">
                    <a16:creationId xmlns:a16="http://schemas.microsoft.com/office/drawing/2014/main" id="{252D65BF-D7BB-A742-9F17-CF99425460F8}"/>
                  </a:ext>
                </a:extLst>
              </p:cNvPr>
              <p:cNvSpPr/>
              <p:nvPr/>
            </p:nvSpPr>
            <p:spPr>
              <a:xfrm>
                <a:off x="17441323" y="4127870"/>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96" name="Oval 95">
                <a:extLst>
                  <a:ext uri="{FF2B5EF4-FFF2-40B4-BE49-F238E27FC236}">
                    <a16:creationId xmlns:a16="http://schemas.microsoft.com/office/drawing/2014/main" id="{1868776E-7969-0249-877A-47B5FE3869B5}"/>
                  </a:ext>
                </a:extLst>
              </p:cNvPr>
              <p:cNvSpPr/>
              <p:nvPr/>
            </p:nvSpPr>
            <p:spPr>
              <a:xfrm>
                <a:off x="18725211" y="417914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grpSp>
          <p:nvGrpSpPr>
            <p:cNvPr id="97" name="Group 96">
              <a:extLst>
                <a:ext uri="{FF2B5EF4-FFF2-40B4-BE49-F238E27FC236}">
                  <a16:creationId xmlns:a16="http://schemas.microsoft.com/office/drawing/2014/main" id="{6E6AE4FC-3A53-444E-94EF-97EDA9F2AFCD}"/>
                </a:ext>
              </a:extLst>
            </p:cNvPr>
            <p:cNvGrpSpPr/>
            <p:nvPr/>
          </p:nvGrpSpPr>
          <p:grpSpPr>
            <a:xfrm>
              <a:off x="16966653" y="3512099"/>
              <a:ext cx="628766" cy="473978"/>
              <a:chOff x="17441323" y="3069454"/>
              <a:chExt cx="2198288" cy="2024090"/>
            </a:xfrm>
          </p:grpSpPr>
          <p:sp>
            <p:nvSpPr>
              <p:cNvPr id="98" name="Oval 97">
                <a:extLst>
                  <a:ext uri="{FF2B5EF4-FFF2-40B4-BE49-F238E27FC236}">
                    <a16:creationId xmlns:a16="http://schemas.microsoft.com/office/drawing/2014/main" id="{7A1861EC-1F79-4A4E-9A56-D6FCDACA5887}"/>
                  </a:ext>
                </a:extLst>
              </p:cNvPr>
              <p:cNvSpPr/>
              <p:nvPr/>
            </p:nvSpPr>
            <p:spPr>
              <a:xfrm>
                <a:off x="17757678" y="3456862"/>
                <a:ext cx="1554480" cy="155448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99" name="Oval 98">
                <a:extLst>
                  <a:ext uri="{FF2B5EF4-FFF2-40B4-BE49-F238E27FC236}">
                    <a16:creationId xmlns:a16="http://schemas.microsoft.com/office/drawing/2014/main" id="{26DE2E3A-0913-BB4F-8AB6-64E56E6F080F}"/>
                  </a:ext>
                </a:extLst>
              </p:cNvPr>
              <p:cNvSpPr/>
              <p:nvPr/>
            </p:nvSpPr>
            <p:spPr>
              <a:xfrm>
                <a:off x="18077718" y="306945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100" name="Oval 99">
                <a:extLst>
                  <a:ext uri="{FF2B5EF4-FFF2-40B4-BE49-F238E27FC236}">
                    <a16:creationId xmlns:a16="http://schemas.microsoft.com/office/drawing/2014/main" id="{0DDA8864-8FB1-3443-AF4E-D74A34F9EEBA}"/>
                  </a:ext>
                </a:extLst>
              </p:cNvPr>
              <p:cNvSpPr/>
              <p:nvPr/>
            </p:nvSpPr>
            <p:spPr>
              <a:xfrm>
                <a:off x="17441323" y="4127870"/>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101" name="Oval 100">
                <a:extLst>
                  <a:ext uri="{FF2B5EF4-FFF2-40B4-BE49-F238E27FC236}">
                    <a16:creationId xmlns:a16="http://schemas.microsoft.com/office/drawing/2014/main" id="{72E8C833-FB27-5343-9BCC-06EDCCFD48E8}"/>
                  </a:ext>
                </a:extLst>
              </p:cNvPr>
              <p:cNvSpPr/>
              <p:nvPr/>
            </p:nvSpPr>
            <p:spPr>
              <a:xfrm>
                <a:off x="18725211" y="4179144"/>
                <a:ext cx="914400" cy="91440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grpSp>
        <p:sp>
          <p:nvSpPr>
            <p:cNvPr id="102" name="TextBox 101">
              <a:extLst>
                <a:ext uri="{FF2B5EF4-FFF2-40B4-BE49-F238E27FC236}">
                  <a16:creationId xmlns:a16="http://schemas.microsoft.com/office/drawing/2014/main" id="{A25A0565-9BDF-004D-AA1A-DAA17D60AB6F}"/>
                </a:ext>
              </a:extLst>
            </p:cNvPr>
            <p:cNvSpPr txBox="1"/>
            <p:nvPr/>
          </p:nvSpPr>
          <p:spPr>
            <a:xfrm>
              <a:off x="18174368" y="3442325"/>
              <a:ext cx="925498" cy="654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500"/>
                </a:spcBef>
                <a:spcAft>
                  <a:spcPts val="0"/>
                </a:spcAft>
                <a:buClrTx/>
                <a:buSzTx/>
                <a:buFontTx/>
                <a:buNone/>
                <a:tabLst/>
              </a:pPr>
              <a:r>
                <a:rPr kumimoji="0" lang="en-US" sz="1800" b="1" i="0" u="none" strike="noStrike" cap="none" spc="0" normalizeH="0" baseline="0" dirty="0">
                  <a:ln>
                    <a:noFill/>
                  </a:ln>
                  <a:solidFill>
                    <a:srgbClr val="424242"/>
                  </a:solidFill>
                  <a:effectLst/>
                  <a:uFillTx/>
                  <a:latin typeface="Open Sans"/>
                  <a:ea typeface="Open Sans"/>
                  <a:cs typeface="Open Sans"/>
                  <a:sym typeface="Open Sans"/>
                </a:rPr>
                <a:t> ZZYT</a:t>
              </a:r>
            </a:p>
          </p:txBody>
        </p:sp>
        <p:grpSp>
          <p:nvGrpSpPr>
            <p:cNvPr id="107" name="Group 106">
              <a:extLst>
                <a:ext uri="{FF2B5EF4-FFF2-40B4-BE49-F238E27FC236}">
                  <a16:creationId xmlns:a16="http://schemas.microsoft.com/office/drawing/2014/main" id="{3EF19CB4-5292-C542-BFC8-A7ACF087B70A}"/>
                </a:ext>
              </a:extLst>
            </p:cNvPr>
            <p:cNvGrpSpPr/>
            <p:nvPr/>
          </p:nvGrpSpPr>
          <p:grpSpPr>
            <a:xfrm>
              <a:off x="13494093" y="3505543"/>
              <a:ext cx="2157187" cy="2157187"/>
              <a:chOff x="13694096" y="3680109"/>
              <a:chExt cx="2157187" cy="2157187"/>
            </a:xfrm>
          </p:grpSpPr>
          <p:pic>
            <p:nvPicPr>
              <p:cNvPr id="103" name="Picture 102">
                <a:extLst>
                  <a:ext uri="{FF2B5EF4-FFF2-40B4-BE49-F238E27FC236}">
                    <a16:creationId xmlns:a16="http://schemas.microsoft.com/office/drawing/2014/main" id="{98237480-414F-B748-A14E-3DB6C244BB68}"/>
                  </a:ext>
                </a:extLst>
              </p:cNvPr>
              <p:cNvPicPr>
                <a:picLocks noChangeAspect="1"/>
              </p:cNvPicPr>
              <p:nvPr/>
            </p:nvPicPr>
            <p:blipFill>
              <a:blip r:embed="rId3">
                <a:duotone>
                  <a:schemeClr val="accent1">
                    <a:shade val="45000"/>
                    <a:satMod val="135000"/>
                  </a:schemeClr>
                  <a:prstClr val="white"/>
                </a:duotone>
              </a:blip>
              <a:stretch>
                <a:fillRect/>
              </a:stretch>
            </p:blipFill>
            <p:spPr>
              <a:xfrm>
                <a:off x="13694096" y="3680109"/>
                <a:ext cx="2157187" cy="2157187"/>
              </a:xfrm>
              <a:prstGeom prst="rect">
                <a:avLst/>
              </a:prstGeom>
            </p:spPr>
          </p:pic>
          <p:sp>
            <p:nvSpPr>
              <p:cNvPr id="106" name="TextBox 105">
                <a:extLst>
                  <a:ext uri="{FF2B5EF4-FFF2-40B4-BE49-F238E27FC236}">
                    <a16:creationId xmlns:a16="http://schemas.microsoft.com/office/drawing/2014/main" id="{4E38D489-F74A-AA44-B1EA-4F825D89B79E}"/>
                  </a:ext>
                </a:extLst>
              </p:cNvPr>
              <p:cNvSpPr txBox="1"/>
              <p:nvPr/>
            </p:nvSpPr>
            <p:spPr>
              <a:xfrm>
                <a:off x="14156252" y="4327108"/>
                <a:ext cx="1541802" cy="9310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500"/>
                  </a:spcBef>
                  <a:spcAft>
                    <a:spcPts val="0"/>
                  </a:spcAft>
                  <a:buClrTx/>
                  <a:buSzTx/>
                  <a:buFontTx/>
                  <a:buNone/>
                  <a:tabLst/>
                </a:pPr>
                <a:r>
                  <a:rPr kumimoji="0" lang="en-US" sz="1800" b="1" i="0" u="none" strike="noStrike" cap="none" spc="0" normalizeH="0" baseline="0" dirty="0">
                    <a:ln>
                      <a:noFill/>
                    </a:ln>
                    <a:solidFill>
                      <a:srgbClr val="424242"/>
                    </a:solidFill>
                    <a:effectLst/>
                    <a:uFillTx/>
                    <a:latin typeface="Open Sans"/>
                    <a:ea typeface="Open Sans"/>
                    <a:cs typeface="Open Sans"/>
                    <a:sym typeface="Open Sans"/>
                  </a:rPr>
                  <a:t>Platform Resources</a:t>
                </a:r>
              </a:p>
            </p:txBody>
          </p:sp>
        </p:grpSp>
        <p:grpSp>
          <p:nvGrpSpPr>
            <p:cNvPr id="116" name="Group 115">
              <a:extLst>
                <a:ext uri="{FF2B5EF4-FFF2-40B4-BE49-F238E27FC236}">
                  <a16:creationId xmlns:a16="http://schemas.microsoft.com/office/drawing/2014/main" id="{F36CBFE1-056F-8F44-BACC-B3A4184844D9}"/>
                </a:ext>
              </a:extLst>
            </p:cNvPr>
            <p:cNvGrpSpPr/>
            <p:nvPr/>
          </p:nvGrpSpPr>
          <p:grpSpPr>
            <a:xfrm>
              <a:off x="15648384" y="4474154"/>
              <a:ext cx="504056" cy="232986"/>
              <a:chOff x="15648384" y="4193704"/>
              <a:chExt cx="504056" cy="232986"/>
            </a:xfrm>
          </p:grpSpPr>
          <p:cxnSp>
            <p:nvCxnSpPr>
              <p:cNvPr id="109" name="Straight Arrow Connector 108">
                <a:extLst>
                  <a:ext uri="{FF2B5EF4-FFF2-40B4-BE49-F238E27FC236}">
                    <a16:creationId xmlns:a16="http://schemas.microsoft.com/office/drawing/2014/main" id="{DECA9ED7-E0E6-4048-822F-4EF13A8A88E7}"/>
                  </a:ext>
                </a:extLst>
              </p:cNvPr>
              <p:cNvCxnSpPr/>
              <p:nvPr/>
            </p:nvCxnSpPr>
            <p:spPr>
              <a:xfrm>
                <a:off x="15648384" y="4193704"/>
                <a:ext cx="504056"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1" name="Straight Arrow Connector 110">
                <a:extLst>
                  <a:ext uri="{FF2B5EF4-FFF2-40B4-BE49-F238E27FC236}">
                    <a16:creationId xmlns:a16="http://schemas.microsoft.com/office/drawing/2014/main" id="{0FBE2262-AE01-5246-B03F-EABB6D7B7D31}"/>
                  </a:ext>
                </a:extLst>
              </p:cNvPr>
              <p:cNvCxnSpPr>
                <a:cxnSpLocks/>
              </p:cNvCxnSpPr>
              <p:nvPr/>
            </p:nvCxnSpPr>
            <p:spPr>
              <a:xfrm flipH="1">
                <a:off x="15648385" y="4426690"/>
                <a:ext cx="504055"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114" name="Rounded Rectangle 113">
              <a:extLst>
                <a:ext uri="{FF2B5EF4-FFF2-40B4-BE49-F238E27FC236}">
                  <a16:creationId xmlns:a16="http://schemas.microsoft.com/office/drawing/2014/main" id="{4C203F28-D891-414F-AE8B-5CDA750FF410}"/>
                </a:ext>
              </a:extLst>
            </p:cNvPr>
            <p:cNvSpPr/>
            <p:nvPr/>
          </p:nvSpPr>
          <p:spPr>
            <a:xfrm>
              <a:off x="21144122" y="2484397"/>
              <a:ext cx="1512168" cy="885340"/>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n-lt"/>
                  <a:ea typeface="+mn-ea"/>
                  <a:cs typeface="+mn-cs"/>
                  <a:sym typeface="Calibri"/>
                </a:rPr>
                <a:t>User Interaction</a:t>
              </a:r>
            </a:p>
          </p:txBody>
        </p:sp>
        <p:sp>
          <p:nvSpPr>
            <p:cNvPr id="115" name="Rounded Rectangle 114">
              <a:extLst>
                <a:ext uri="{FF2B5EF4-FFF2-40B4-BE49-F238E27FC236}">
                  <a16:creationId xmlns:a16="http://schemas.microsoft.com/office/drawing/2014/main" id="{9F787B1A-0CE4-3B40-8A9D-FDEB110682ED}"/>
                </a:ext>
              </a:extLst>
            </p:cNvPr>
            <p:cNvSpPr/>
            <p:nvPr/>
          </p:nvSpPr>
          <p:spPr>
            <a:xfrm>
              <a:off x="21066709" y="5476764"/>
              <a:ext cx="1512168" cy="783184"/>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1700" b="0" i="0" u="none" strike="noStrike" cap="none" spc="0" normalizeH="0" baseline="0" dirty="0">
                  <a:ln>
                    <a:noFill/>
                  </a:ln>
                  <a:solidFill>
                    <a:srgbClr val="000000"/>
                  </a:solidFill>
                  <a:effectLst/>
                  <a:uFillTx/>
                  <a:latin typeface="+mn-lt"/>
                  <a:ea typeface="+mn-ea"/>
                  <a:cs typeface="+mn-cs"/>
                  <a:sym typeface="Calibri"/>
                </a:rPr>
                <a:t>Complements</a:t>
              </a:r>
            </a:p>
            <a:p>
              <a:pPr marL="0" marR="0" indent="0" algn="ctr" defTabSz="1828800" rtl="0" fontAlgn="auto" latinLnBrk="0" hangingPunct="0">
                <a:lnSpc>
                  <a:spcPct val="100000"/>
                </a:lnSpc>
                <a:spcBef>
                  <a:spcPts val="0"/>
                </a:spcBef>
                <a:spcAft>
                  <a:spcPts val="0"/>
                </a:spcAft>
                <a:buClrTx/>
                <a:buSzTx/>
                <a:buFontTx/>
                <a:buNone/>
                <a:tabLst/>
              </a:pPr>
              <a:endParaRPr kumimoji="0" lang="en-US" sz="1700" b="0" i="0" u="none" strike="noStrike" cap="none" spc="0" normalizeH="0" baseline="0" dirty="0">
                <a:ln>
                  <a:noFill/>
                </a:ln>
                <a:solidFill>
                  <a:srgbClr val="000000"/>
                </a:solidFill>
                <a:effectLst/>
                <a:uFillTx/>
                <a:latin typeface="+mn-lt"/>
                <a:ea typeface="+mn-ea"/>
                <a:cs typeface="+mn-cs"/>
                <a:sym typeface="Calibri"/>
              </a:endParaRPr>
            </a:p>
          </p:txBody>
        </p:sp>
        <p:grpSp>
          <p:nvGrpSpPr>
            <p:cNvPr id="117" name="Group 116">
              <a:extLst>
                <a:ext uri="{FF2B5EF4-FFF2-40B4-BE49-F238E27FC236}">
                  <a16:creationId xmlns:a16="http://schemas.microsoft.com/office/drawing/2014/main" id="{6BA7612E-C0A6-3947-814E-40C0E670EA61}"/>
                </a:ext>
              </a:extLst>
            </p:cNvPr>
            <p:cNvGrpSpPr/>
            <p:nvPr/>
          </p:nvGrpSpPr>
          <p:grpSpPr>
            <a:xfrm>
              <a:off x="20299539" y="2880100"/>
              <a:ext cx="504056" cy="232986"/>
              <a:chOff x="15648384" y="4193704"/>
              <a:chExt cx="504056" cy="232986"/>
            </a:xfrm>
          </p:grpSpPr>
          <p:cxnSp>
            <p:nvCxnSpPr>
              <p:cNvPr id="118" name="Straight Arrow Connector 117">
                <a:extLst>
                  <a:ext uri="{FF2B5EF4-FFF2-40B4-BE49-F238E27FC236}">
                    <a16:creationId xmlns:a16="http://schemas.microsoft.com/office/drawing/2014/main" id="{2A4533EF-3B1D-F14C-84C9-DB82DC8787DC}"/>
                  </a:ext>
                </a:extLst>
              </p:cNvPr>
              <p:cNvCxnSpPr/>
              <p:nvPr/>
            </p:nvCxnSpPr>
            <p:spPr>
              <a:xfrm>
                <a:off x="15648384" y="4193704"/>
                <a:ext cx="504056"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9" name="Straight Arrow Connector 118">
                <a:extLst>
                  <a:ext uri="{FF2B5EF4-FFF2-40B4-BE49-F238E27FC236}">
                    <a16:creationId xmlns:a16="http://schemas.microsoft.com/office/drawing/2014/main" id="{60F9E815-CA60-6040-9AE2-93FBF67A9CE2}"/>
                  </a:ext>
                </a:extLst>
              </p:cNvPr>
              <p:cNvCxnSpPr>
                <a:cxnSpLocks/>
              </p:cNvCxnSpPr>
              <p:nvPr/>
            </p:nvCxnSpPr>
            <p:spPr>
              <a:xfrm flipH="1">
                <a:off x="15648385" y="4426690"/>
                <a:ext cx="504055"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120" name="Group 119">
              <a:extLst>
                <a:ext uri="{FF2B5EF4-FFF2-40B4-BE49-F238E27FC236}">
                  <a16:creationId xmlns:a16="http://schemas.microsoft.com/office/drawing/2014/main" id="{799118F7-CB35-0647-8224-4FB2273E1BE6}"/>
                </a:ext>
              </a:extLst>
            </p:cNvPr>
            <p:cNvGrpSpPr/>
            <p:nvPr/>
          </p:nvGrpSpPr>
          <p:grpSpPr>
            <a:xfrm>
              <a:off x="20317195" y="5795810"/>
              <a:ext cx="504056" cy="232986"/>
              <a:chOff x="15648384" y="4193704"/>
              <a:chExt cx="504056" cy="232986"/>
            </a:xfrm>
          </p:grpSpPr>
          <p:cxnSp>
            <p:nvCxnSpPr>
              <p:cNvPr id="121" name="Straight Arrow Connector 120">
                <a:extLst>
                  <a:ext uri="{FF2B5EF4-FFF2-40B4-BE49-F238E27FC236}">
                    <a16:creationId xmlns:a16="http://schemas.microsoft.com/office/drawing/2014/main" id="{41F4C106-5885-C247-BCA9-CCEFD4BEB989}"/>
                  </a:ext>
                </a:extLst>
              </p:cNvPr>
              <p:cNvCxnSpPr/>
              <p:nvPr/>
            </p:nvCxnSpPr>
            <p:spPr>
              <a:xfrm>
                <a:off x="15648384" y="4193704"/>
                <a:ext cx="504056"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2" name="Straight Arrow Connector 121">
                <a:extLst>
                  <a:ext uri="{FF2B5EF4-FFF2-40B4-BE49-F238E27FC236}">
                    <a16:creationId xmlns:a16="http://schemas.microsoft.com/office/drawing/2014/main" id="{BE8AC7D1-253B-2F4A-B807-9349D0EDACE2}"/>
                  </a:ext>
                </a:extLst>
              </p:cNvPr>
              <p:cNvCxnSpPr>
                <a:cxnSpLocks/>
              </p:cNvCxnSpPr>
              <p:nvPr/>
            </p:nvCxnSpPr>
            <p:spPr>
              <a:xfrm flipH="1">
                <a:off x="15648385" y="4426690"/>
                <a:ext cx="504055"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123" name="TextBox 122">
              <a:extLst>
                <a:ext uri="{FF2B5EF4-FFF2-40B4-BE49-F238E27FC236}">
                  <a16:creationId xmlns:a16="http://schemas.microsoft.com/office/drawing/2014/main" id="{A08DB981-90FB-4B4B-A196-AC3641D84043}"/>
                </a:ext>
              </a:extLst>
            </p:cNvPr>
            <p:cNvSpPr txBox="1"/>
            <p:nvPr/>
          </p:nvSpPr>
          <p:spPr>
            <a:xfrm>
              <a:off x="17619807" y="2128666"/>
              <a:ext cx="1881933" cy="761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n-US" sz="2500" b="1" i="0" u="none" strike="noStrike" cap="none" spc="0" normalizeH="0" baseline="0" dirty="0">
                  <a:ln>
                    <a:noFill/>
                  </a:ln>
                  <a:solidFill>
                    <a:srgbClr val="424242"/>
                  </a:solidFill>
                  <a:effectLst/>
                  <a:uFillTx/>
                  <a:latin typeface="Open Sans"/>
                  <a:ea typeface="Open Sans"/>
                  <a:cs typeface="Open Sans"/>
                  <a:sym typeface="Open Sans"/>
                </a:rPr>
                <a:t>Platform</a:t>
              </a:r>
            </a:p>
          </p:txBody>
        </p:sp>
      </p:grpSp>
      <p:sp>
        <p:nvSpPr>
          <p:cNvPr id="128" name="Rounded Rectangle 127">
            <a:extLst>
              <a:ext uri="{FF2B5EF4-FFF2-40B4-BE49-F238E27FC236}">
                <a16:creationId xmlns:a16="http://schemas.microsoft.com/office/drawing/2014/main" id="{FFFB53DC-186E-2049-A5AD-0BE3EBFC4D93}"/>
              </a:ext>
            </a:extLst>
          </p:cNvPr>
          <p:cNvSpPr/>
          <p:nvPr/>
        </p:nvSpPr>
        <p:spPr>
          <a:xfrm>
            <a:off x="251007" y="1998166"/>
            <a:ext cx="11134924" cy="477903"/>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sp>
        <p:nvSpPr>
          <p:cNvPr id="130" name="Rounded Rectangle 129">
            <a:extLst>
              <a:ext uri="{FF2B5EF4-FFF2-40B4-BE49-F238E27FC236}">
                <a16:creationId xmlns:a16="http://schemas.microsoft.com/office/drawing/2014/main" id="{00E984A6-0F3F-0941-8CF6-C8EBC1D22A35}"/>
              </a:ext>
            </a:extLst>
          </p:cNvPr>
          <p:cNvSpPr/>
          <p:nvPr/>
        </p:nvSpPr>
        <p:spPr>
          <a:xfrm>
            <a:off x="12998069" y="1993341"/>
            <a:ext cx="11134924" cy="477903"/>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10" name="TextBox 9">
            <a:extLst>
              <a:ext uri="{FF2B5EF4-FFF2-40B4-BE49-F238E27FC236}">
                <a16:creationId xmlns:a16="http://schemas.microsoft.com/office/drawing/2014/main" id="{43C2509B-1E73-7548-9B04-53ECD930ECE0}"/>
              </a:ext>
            </a:extLst>
          </p:cNvPr>
          <p:cNvSpPr txBox="1"/>
          <p:nvPr/>
        </p:nvSpPr>
        <p:spPr>
          <a:xfrm>
            <a:off x="3263008" y="1918711"/>
            <a:ext cx="5125641" cy="615553"/>
          </a:xfrm>
          <a:prstGeom prst="rect">
            <a:avLst/>
          </a:prstGeom>
          <a:noFill/>
        </p:spPr>
        <p:txBody>
          <a:bodyPr wrap="none" lIns="91320" tIns="0" rIns="0" bIns="0" rtlCol="0">
            <a:spAutoFit/>
          </a:bodyPr>
          <a:lstStyle/>
          <a:p>
            <a:pPr defTabSz="1826005"/>
            <a:r>
              <a:rPr lang="en-US" sz="4000" b="0" spc="300" dirty="0">
                <a:solidFill>
                  <a:schemeClr val="bg2"/>
                </a:solidFill>
                <a:latin typeface="Guardian Egyp Regular"/>
                <a:ea typeface="Noto Sans" panose="020B0502040504020204" pitchFamily="34" charset="0"/>
                <a:cs typeface="Guardian Egyp Regular"/>
              </a:rPr>
              <a:t>Automotive Industry</a:t>
            </a:r>
          </a:p>
        </p:txBody>
      </p:sp>
      <p:sp>
        <p:nvSpPr>
          <p:cNvPr id="131" name="TextBox 130">
            <a:extLst>
              <a:ext uri="{FF2B5EF4-FFF2-40B4-BE49-F238E27FC236}">
                <a16:creationId xmlns:a16="http://schemas.microsoft.com/office/drawing/2014/main" id="{39C7D4F2-F143-0F46-9FF9-513F8D7B4FFD}"/>
              </a:ext>
            </a:extLst>
          </p:cNvPr>
          <p:cNvSpPr txBox="1"/>
          <p:nvPr/>
        </p:nvSpPr>
        <p:spPr>
          <a:xfrm>
            <a:off x="15851300" y="1918489"/>
            <a:ext cx="5507156" cy="615553"/>
          </a:xfrm>
          <a:prstGeom prst="rect">
            <a:avLst/>
          </a:prstGeom>
          <a:noFill/>
        </p:spPr>
        <p:txBody>
          <a:bodyPr wrap="none" lIns="91320" tIns="0" rIns="0" bIns="0" rtlCol="0">
            <a:spAutoFit/>
          </a:bodyPr>
          <a:lstStyle/>
          <a:p>
            <a:pPr defTabSz="1826005"/>
            <a:r>
              <a:rPr lang="en-US" sz="4000" b="0" spc="300" dirty="0">
                <a:solidFill>
                  <a:schemeClr val="bg2"/>
                </a:solidFill>
                <a:latin typeface="Guardian Egyp Regular"/>
                <a:ea typeface="Noto Sans" panose="020B0502040504020204" pitchFamily="34" charset="0"/>
                <a:cs typeface="Guardian Egyp Regular"/>
              </a:rPr>
              <a:t>Haier Group Structure</a:t>
            </a:r>
          </a:p>
        </p:txBody>
      </p:sp>
      <p:sp>
        <p:nvSpPr>
          <p:cNvPr id="132" name="Rectangle 131">
            <a:extLst>
              <a:ext uri="{FF2B5EF4-FFF2-40B4-BE49-F238E27FC236}">
                <a16:creationId xmlns:a16="http://schemas.microsoft.com/office/drawing/2014/main" id="{2AA3E59D-44B2-474A-AFEE-88A50342962D}"/>
              </a:ext>
            </a:extLst>
          </p:cNvPr>
          <p:cNvSpPr/>
          <p:nvPr/>
        </p:nvSpPr>
        <p:spPr>
          <a:xfrm>
            <a:off x="697036" y="13338720"/>
            <a:ext cx="23029713" cy="49243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rPr>
              <a:t>[</a:t>
            </a:r>
            <a:r>
              <a:rPr lang="en-US" sz="2000" b="0" i="1" dirty="0">
                <a:solidFill>
                  <a:schemeClr val="accent3">
                    <a:lumMod val="75000"/>
                  </a:schemeClr>
                </a:solidFill>
                <a:latin typeface="+mn-lt"/>
                <a:ea typeface="+mn-ea"/>
                <a:cs typeface="+mn-cs"/>
                <a:sym typeface="Calibri"/>
              </a:rPr>
              <a:t>1] https://</a:t>
            </a:r>
            <a:r>
              <a:rPr lang="en-US" sz="2000" b="0" i="1" dirty="0" err="1">
                <a:solidFill>
                  <a:schemeClr val="accent3">
                    <a:lumMod val="75000"/>
                  </a:schemeClr>
                </a:solidFill>
                <a:latin typeface="+mn-lt"/>
                <a:ea typeface="+mn-ea"/>
                <a:cs typeface="+mn-cs"/>
                <a:sym typeface="Calibri"/>
              </a:rPr>
              <a:t>sloanreview.mit.edu</a:t>
            </a:r>
            <a:r>
              <a:rPr lang="en-US" sz="2000" b="0" i="1" dirty="0">
                <a:solidFill>
                  <a:schemeClr val="accent3">
                    <a:lumMod val="75000"/>
                  </a:schemeClr>
                </a:solidFill>
                <a:latin typeface="+mn-lt"/>
                <a:ea typeface="+mn-ea"/>
                <a:cs typeface="+mn-cs"/>
                <a:sym typeface="Calibri"/>
              </a:rPr>
              <a:t>/article/how-autonomy-creates-resilience-in-the-face-of-crisis/</a:t>
            </a:r>
            <a:endPar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endParaRPr>
          </a:p>
        </p:txBody>
      </p:sp>
      <p:sp>
        <p:nvSpPr>
          <p:cNvPr id="133" name="TextBox 132">
            <a:extLst>
              <a:ext uri="{FF2B5EF4-FFF2-40B4-BE49-F238E27FC236}">
                <a16:creationId xmlns:a16="http://schemas.microsoft.com/office/drawing/2014/main" id="{AF407AFC-9459-D74B-8105-5C585E1C2C45}"/>
              </a:ext>
            </a:extLst>
          </p:cNvPr>
          <p:cNvSpPr txBox="1"/>
          <p:nvPr/>
        </p:nvSpPr>
        <p:spPr>
          <a:xfrm>
            <a:off x="327751" y="6956612"/>
            <a:ext cx="11134924" cy="5663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lang="en-US" sz="3400" b="0" dirty="0"/>
              <a:t>Traditional </a:t>
            </a:r>
            <a:r>
              <a:rPr lang="en-US" sz="3400" dirty="0">
                <a:solidFill>
                  <a:srgbClr val="007260"/>
                </a:solidFill>
              </a:rPr>
              <a:t>pyramidal structure </a:t>
            </a:r>
            <a:r>
              <a:rPr lang="en-US" sz="3400" b="0" dirty="0"/>
              <a:t>where the </a:t>
            </a:r>
            <a:r>
              <a:rPr lang="en-US" sz="3400" b="0"/>
              <a:t>reporting decisions </a:t>
            </a:r>
            <a:r>
              <a:rPr lang="en-US" sz="3400" b="0" dirty="0"/>
              <a:t>flow from top to bottom.</a:t>
            </a:r>
          </a:p>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lang="en-US" sz="3400" b="0" dirty="0"/>
              <a:t>Organization </a:t>
            </a:r>
            <a:r>
              <a:rPr lang="en-US" sz="3400" dirty="0">
                <a:solidFill>
                  <a:srgbClr val="007260"/>
                </a:solidFill>
              </a:rPr>
              <a:t>divided in departments </a:t>
            </a:r>
            <a:r>
              <a:rPr lang="en-US" sz="3400" b="0" dirty="0"/>
              <a:t>capable of making tactical and operative decisions but complying the strategic vision defined at the top of the pyramid.</a:t>
            </a:r>
          </a:p>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kumimoji="0" lang="en-US" sz="3400" i="0" u="none" strike="noStrike" cap="none" spc="0" normalizeH="0" baseline="0" dirty="0">
                <a:ln>
                  <a:noFill/>
                </a:ln>
                <a:solidFill>
                  <a:srgbClr val="007260"/>
                </a:solidFill>
                <a:effectLst/>
                <a:uFillTx/>
                <a:latin typeface="Open Sans"/>
                <a:ea typeface="Open Sans"/>
                <a:cs typeface="Open Sans"/>
                <a:sym typeface="Open Sans"/>
              </a:rPr>
              <a:t>Direction </a:t>
            </a:r>
            <a:r>
              <a:rPr kumimoji="0" lang="en-US" sz="3400" b="0" i="0" u="none" strike="noStrike" cap="none" spc="0" normalizeH="0" baseline="0" dirty="0">
                <a:ln>
                  <a:noFill/>
                </a:ln>
                <a:solidFill>
                  <a:srgbClr val="424242"/>
                </a:solidFill>
                <a:effectLst/>
                <a:uFillTx/>
                <a:latin typeface="Open Sans"/>
                <a:ea typeface="Open Sans"/>
                <a:cs typeface="Open Sans"/>
                <a:sym typeface="Open Sans"/>
              </a:rPr>
              <a:t>is based on reports flowing from botto</a:t>
            </a:r>
            <a:r>
              <a:rPr lang="en-US" sz="3400" b="0" dirty="0"/>
              <a:t>m to top evolving from operational, tactical and strategic.</a:t>
            </a:r>
            <a:endParaRPr kumimoji="0" lang="en-US" sz="3400" b="0" i="0" u="none" strike="noStrike" cap="none" spc="0" normalizeH="0" baseline="0" dirty="0">
              <a:ln>
                <a:noFill/>
              </a:ln>
              <a:solidFill>
                <a:srgbClr val="424242"/>
              </a:solidFill>
              <a:effectLst/>
              <a:uFillTx/>
              <a:latin typeface="Open Sans"/>
              <a:ea typeface="Open Sans"/>
              <a:cs typeface="Open Sans"/>
              <a:sym typeface="Open Sans"/>
            </a:endParaRPr>
          </a:p>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lang="en-US" sz="3400" b="0" dirty="0"/>
              <a:t>More bureaucratic as </a:t>
            </a:r>
            <a:r>
              <a:rPr lang="en-US" sz="3400" dirty="0">
                <a:solidFill>
                  <a:srgbClr val="007260"/>
                </a:solidFill>
              </a:rPr>
              <a:t>decisions take longer </a:t>
            </a:r>
            <a:r>
              <a:rPr lang="en-US" sz="3400" b="0" dirty="0"/>
              <a:t>to be taken and executed</a:t>
            </a:r>
            <a:endParaRPr kumimoji="0" lang="en-US" sz="3400" b="0" i="0" u="none" strike="noStrike" cap="none" spc="0" normalizeH="0" baseline="0" dirty="0">
              <a:ln>
                <a:noFill/>
              </a:ln>
              <a:solidFill>
                <a:srgbClr val="424242"/>
              </a:solidFill>
              <a:effectLst/>
              <a:uFillTx/>
              <a:latin typeface="Open Sans"/>
              <a:ea typeface="Open Sans"/>
              <a:cs typeface="Open Sans"/>
              <a:sym typeface="Open Sans"/>
            </a:endParaRPr>
          </a:p>
        </p:txBody>
      </p:sp>
      <p:sp>
        <p:nvSpPr>
          <p:cNvPr id="134" name="TextBox 133">
            <a:extLst>
              <a:ext uri="{FF2B5EF4-FFF2-40B4-BE49-F238E27FC236}">
                <a16:creationId xmlns:a16="http://schemas.microsoft.com/office/drawing/2014/main" id="{35C5849C-AADB-EF4C-95A5-A637FD775202}"/>
              </a:ext>
            </a:extLst>
          </p:cNvPr>
          <p:cNvSpPr txBox="1"/>
          <p:nvPr/>
        </p:nvSpPr>
        <p:spPr>
          <a:xfrm>
            <a:off x="12377421" y="6953759"/>
            <a:ext cx="11360169" cy="56630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indent="-571500" algn="just">
              <a:buFont typeface="Arial" panose="020B0604020202020204" pitchFamily="34" charset="0"/>
              <a:buChar char="•"/>
            </a:pPr>
            <a:r>
              <a:rPr lang="en-US" sz="3400" b="0" dirty="0"/>
              <a:t>Swarm of </a:t>
            </a:r>
            <a:r>
              <a:rPr lang="en-US" sz="3400" dirty="0">
                <a:solidFill>
                  <a:srgbClr val="007260"/>
                </a:solidFill>
              </a:rPr>
              <a:t>self managing business units</a:t>
            </a:r>
            <a:r>
              <a:rPr lang="en-US" sz="3400" b="0" dirty="0"/>
              <a:t> referred to using the Chinese acronym ‘ZZJYT’ (</a:t>
            </a:r>
            <a:r>
              <a:rPr lang="en-US" sz="3400" b="0" i="1" dirty="0"/>
              <a:t>Zi Zhu </a:t>
            </a:r>
            <a:r>
              <a:rPr lang="en-US" sz="3400" b="0" i="1" dirty="0" err="1"/>
              <a:t>JingYing</a:t>
            </a:r>
            <a:r>
              <a:rPr lang="en-US" sz="3400" b="0" i="1" dirty="0"/>
              <a:t> </a:t>
            </a:r>
            <a:r>
              <a:rPr lang="en-US" sz="3400" b="0" i="1" dirty="0" err="1"/>
              <a:t>Ti</a:t>
            </a:r>
            <a:r>
              <a:rPr lang="en-US" sz="3400" b="0" dirty="0"/>
              <a:t>) or </a:t>
            </a:r>
            <a:r>
              <a:rPr lang="en-US" sz="3400" dirty="0">
                <a:solidFill>
                  <a:srgbClr val="007260"/>
                </a:solidFill>
              </a:rPr>
              <a:t>MEs.</a:t>
            </a:r>
          </a:p>
          <a:p>
            <a:pPr marL="571500" indent="-571500" algn="just">
              <a:buFont typeface="Arial" panose="020B0604020202020204" pitchFamily="34" charset="0"/>
              <a:buChar char="•"/>
            </a:pPr>
            <a:r>
              <a:rPr kumimoji="0" lang="en-US" sz="3400" i="0" u="none" strike="noStrike" cap="none" spc="0" normalizeH="0" baseline="0" dirty="0">
                <a:ln>
                  <a:noFill/>
                </a:ln>
                <a:solidFill>
                  <a:srgbClr val="007260"/>
                </a:solidFill>
                <a:effectLst/>
                <a:uFillTx/>
                <a:latin typeface="Open Sans"/>
                <a:ea typeface="Open Sans"/>
                <a:cs typeface="Open Sans"/>
                <a:sym typeface="Open Sans"/>
              </a:rPr>
              <a:t>MEs</a:t>
            </a:r>
            <a:r>
              <a:rPr kumimoji="0" lang="en-US" sz="3400" b="0" i="0" u="none" strike="noStrike" cap="none" spc="0" normalizeH="0" baseline="0" dirty="0">
                <a:ln>
                  <a:noFill/>
                </a:ln>
                <a:solidFill>
                  <a:srgbClr val="424242"/>
                </a:solidFill>
                <a:effectLst/>
                <a:uFillTx/>
                <a:latin typeface="Open Sans"/>
                <a:ea typeface="Open Sans"/>
                <a:cs typeface="Open Sans"/>
                <a:sym typeface="Open Sans"/>
              </a:rPr>
              <a:t> choose</a:t>
            </a:r>
            <a:r>
              <a:rPr lang="en-US" sz="3400" b="0" dirty="0"/>
              <a:t> </a:t>
            </a:r>
            <a:r>
              <a:rPr kumimoji="0" lang="en-US" sz="3400" b="0" i="0" u="none" strike="noStrike" cap="none" spc="0" normalizeH="0" baseline="0" dirty="0">
                <a:ln>
                  <a:noFill/>
                </a:ln>
                <a:solidFill>
                  <a:srgbClr val="424242"/>
                </a:solidFill>
                <a:effectLst/>
                <a:uFillTx/>
                <a:latin typeface="Open Sans"/>
                <a:ea typeface="Open Sans"/>
                <a:cs typeface="Open Sans"/>
                <a:sym typeface="Open Sans"/>
              </a:rPr>
              <a:t>their staff and control their distribution, </a:t>
            </a:r>
            <a:r>
              <a:rPr lang="en-US" sz="3400" b="0" dirty="0"/>
              <a:t>s</a:t>
            </a:r>
            <a:r>
              <a:rPr kumimoji="0" lang="en-US" sz="3400" b="0" i="0" u="none" strike="noStrike" cap="none" spc="0" normalizeH="0" baseline="0" dirty="0">
                <a:ln>
                  <a:noFill/>
                </a:ln>
                <a:solidFill>
                  <a:srgbClr val="424242"/>
                </a:solidFill>
                <a:effectLst/>
                <a:uFillTx/>
                <a:latin typeface="Open Sans"/>
                <a:ea typeface="Open Sans"/>
                <a:cs typeface="Open Sans"/>
                <a:sym typeface="Open Sans"/>
              </a:rPr>
              <a:t>ome manufacture certain parts whereas other provide services like HR or Design.</a:t>
            </a:r>
            <a:endParaRPr lang="en-US" sz="3400" b="0" dirty="0"/>
          </a:p>
          <a:p>
            <a:pPr marL="571500" indent="-571500" algn="just">
              <a:buFont typeface="Arial" panose="020B0604020202020204" pitchFamily="34" charset="0"/>
              <a:buChar char="•"/>
            </a:pPr>
            <a:r>
              <a:rPr lang="en-US" sz="3400" b="0" dirty="0"/>
              <a:t>To enable </a:t>
            </a:r>
            <a:r>
              <a:rPr lang="en-US" sz="3400" dirty="0">
                <a:solidFill>
                  <a:srgbClr val="007260"/>
                </a:solidFill>
              </a:rPr>
              <a:t>coordination </a:t>
            </a:r>
            <a:r>
              <a:rPr lang="en-US" sz="3400" b="0" dirty="0"/>
              <a:t>rather than direction, transactions between  MEs are facilitated through platforms.</a:t>
            </a:r>
          </a:p>
          <a:p>
            <a:pPr marL="571500" indent="-571500" algn="just">
              <a:buFont typeface="Arial" panose="020B0604020202020204" pitchFamily="34" charset="0"/>
              <a:buChar char="•"/>
            </a:pPr>
            <a:r>
              <a:rPr lang="en-US" sz="3400" b="0" dirty="0"/>
              <a:t>In consequence, less bureaucratic and </a:t>
            </a:r>
            <a:r>
              <a:rPr lang="en-US" sz="3400" dirty="0">
                <a:solidFill>
                  <a:srgbClr val="007260"/>
                </a:solidFill>
              </a:rPr>
              <a:t>quicker to respond </a:t>
            </a:r>
            <a:r>
              <a:rPr lang="en-US" sz="3400" b="0" dirty="0"/>
              <a:t>to critical situations.</a:t>
            </a:r>
            <a:endParaRPr kumimoji="0" lang="en-US" sz="3400" b="0" i="0" u="none" strike="noStrike" cap="none" spc="0" normalizeH="0" baseline="0" dirty="0">
              <a:ln>
                <a:noFill/>
              </a:ln>
              <a:solidFill>
                <a:srgbClr val="424242"/>
              </a:solidFill>
              <a:effectLst/>
              <a:uFillTx/>
              <a:latin typeface="Open Sans"/>
              <a:ea typeface="Open Sans"/>
              <a:cs typeface="Open Sans"/>
              <a:sym typeface="Open Sans"/>
            </a:endParaRPr>
          </a:p>
        </p:txBody>
      </p:sp>
    </p:spTree>
    <p:extLst>
      <p:ext uri="{BB962C8B-B14F-4D97-AF65-F5344CB8AC3E}">
        <p14:creationId xmlns:p14="http://schemas.microsoft.com/office/powerpoint/2010/main" val="2271061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0702489" cy="1031051"/>
          </a:xfrm>
          <a:prstGeom prst="rect">
            <a:avLst/>
          </a:prstGeom>
          <a:noFill/>
        </p:spPr>
        <p:txBody>
          <a:bodyPr wrap="none" lIns="91320" tIns="0" rIns="0" bIns="0" rtlCol="0">
            <a:spAutoFit/>
          </a:bodyPr>
          <a:lstStyle/>
          <a:p>
            <a:pPr defTabSz="1826005"/>
            <a:r>
              <a:rPr lang="en-US" sz="6700" b="1" spc="300" dirty="0">
                <a:solidFill>
                  <a:srgbClr val="373545"/>
                </a:solidFill>
                <a:latin typeface="Guardian Egyp Regular"/>
                <a:ea typeface="Noto Sans" panose="020B0502040504020204" pitchFamily="34" charset="0"/>
                <a:cs typeface="Guardian Egyp Regular"/>
              </a:rPr>
              <a:t>COVID-19 Outbreak Impact</a:t>
            </a:r>
          </a:p>
        </p:txBody>
      </p:sp>
      <p:cxnSp>
        <p:nvCxnSpPr>
          <p:cNvPr id="11" name="Straight Connector 10">
            <a:extLst>
              <a:ext uri="{FF2B5EF4-FFF2-40B4-BE49-F238E27FC236}">
                <a16:creationId xmlns:a16="http://schemas.microsoft.com/office/drawing/2014/main" id="{D5DBF319-5D1E-A04B-A6BC-C440B34153D3}"/>
              </a:ext>
            </a:extLst>
          </p:cNvPr>
          <p:cNvCxnSpPr>
            <a:cxnSpLocks/>
          </p:cNvCxnSpPr>
          <p:nvPr/>
        </p:nvCxnSpPr>
        <p:spPr>
          <a:xfrm>
            <a:off x="12192000" y="1889448"/>
            <a:ext cx="0" cy="1065718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128" name="Rounded Rectangle 127">
            <a:extLst>
              <a:ext uri="{FF2B5EF4-FFF2-40B4-BE49-F238E27FC236}">
                <a16:creationId xmlns:a16="http://schemas.microsoft.com/office/drawing/2014/main" id="{FFFB53DC-186E-2049-A5AD-0BE3EBFC4D93}"/>
              </a:ext>
            </a:extLst>
          </p:cNvPr>
          <p:cNvSpPr/>
          <p:nvPr/>
        </p:nvSpPr>
        <p:spPr>
          <a:xfrm>
            <a:off x="251007" y="1998166"/>
            <a:ext cx="11134924" cy="477903"/>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sp>
        <p:nvSpPr>
          <p:cNvPr id="130" name="Rounded Rectangle 129">
            <a:extLst>
              <a:ext uri="{FF2B5EF4-FFF2-40B4-BE49-F238E27FC236}">
                <a16:creationId xmlns:a16="http://schemas.microsoft.com/office/drawing/2014/main" id="{00E984A6-0F3F-0941-8CF6-C8EBC1D22A35}"/>
              </a:ext>
            </a:extLst>
          </p:cNvPr>
          <p:cNvSpPr/>
          <p:nvPr/>
        </p:nvSpPr>
        <p:spPr>
          <a:xfrm>
            <a:off x="12998069" y="1993341"/>
            <a:ext cx="11134924" cy="477903"/>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sp>
        <p:nvSpPr>
          <p:cNvPr id="10" name="TextBox 9">
            <a:extLst>
              <a:ext uri="{FF2B5EF4-FFF2-40B4-BE49-F238E27FC236}">
                <a16:creationId xmlns:a16="http://schemas.microsoft.com/office/drawing/2014/main" id="{43C2509B-1E73-7548-9B04-53ECD930ECE0}"/>
              </a:ext>
            </a:extLst>
          </p:cNvPr>
          <p:cNvSpPr txBox="1"/>
          <p:nvPr/>
        </p:nvSpPr>
        <p:spPr>
          <a:xfrm>
            <a:off x="3263008" y="1918711"/>
            <a:ext cx="5125641" cy="615553"/>
          </a:xfrm>
          <a:prstGeom prst="rect">
            <a:avLst/>
          </a:prstGeom>
          <a:noFill/>
        </p:spPr>
        <p:txBody>
          <a:bodyPr wrap="none" lIns="91320" tIns="0" rIns="0" bIns="0" rtlCol="0">
            <a:spAutoFit/>
          </a:bodyPr>
          <a:lstStyle/>
          <a:p>
            <a:pPr defTabSz="1826005"/>
            <a:r>
              <a:rPr lang="en-US" sz="4000" b="0" spc="300" dirty="0">
                <a:solidFill>
                  <a:schemeClr val="bg2"/>
                </a:solidFill>
                <a:latin typeface="Guardian Egyp Regular"/>
                <a:ea typeface="Noto Sans" panose="020B0502040504020204" pitchFamily="34" charset="0"/>
                <a:cs typeface="Guardian Egyp Regular"/>
              </a:rPr>
              <a:t>Automotive Industry</a:t>
            </a:r>
          </a:p>
        </p:txBody>
      </p:sp>
      <p:sp>
        <p:nvSpPr>
          <p:cNvPr id="131" name="TextBox 130">
            <a:extLst>
              <a:ext uri="{FF2B5EF4-FFF2-40B4-BE49-F238E27FC236}">
                <a16:creationId xmlns:a16="http://schemas.microsoft.com/office/drawing/2014/main" id="{39C7D4F2-F143-0F46-9FF9-513F8D7B4FFD}"/>
              </a:ext>
            </a:extLst>
          </p:cNvPr>
          <p:cNvSpPr txBox="1"/>
          <p:nvPr/>
        </p:nvSpPr>
        <p:spPr>
          <a:xfrm>
            <a:off x="15851300" y="1918489"/>
            <a:ext cx="5507156" cy="615553"/>
          </a:xfrm>
          <a:prstGeom prst="rect">
            <a:avLst/>
          </a:prstGeom>
          <a:noFill/>
        </p:spPr>
        <p:txBody>
          <a:bodyPr wrap="none" lIns="91320" tIns="0" rIns="0" bIns="0" rtlCol="0">
            <a:spAutoFit/>
          </a:bodyPr>
          <a:lstStyle/>
          <a:p>
            <a:pPr defTabSz="1826005"/>
            <a:r>
              <a:rPr lang="en-US" sz="4000" b="0" spc="300" dirty="0">
                <a:solidFill>
                  <a:schemeClr val="bg2"/>
                </a:solidFill>
                <a:latin typeface="Guardian Egyp Regular"/>
                <a:ea typeface="Noto Sans" panose="020B0502040504020204" pitchFamily="34" charset="0"/>
                <a:cs typeface="Guardian Egyp Regular"/>
              </a:rPr>
              <a:t>Haier Group Structure</a:t>
            </a:r>
          </a:p>
        </p:txBody>
      </p:sp>
      <p:sp>
        <p:nvSpPr>
          <p:cNvPr id="66" name="Rectangle 65">
            <a:extLst>
              <a:ext uri="{FF2B5EF4-FFF2-40B4-BE49-F238E27FC236}">
                <a16:creationId xmlns:a16="http://schemas.microsoft.com/office/drawing/2014/main" id="{8E062BCF-DB9F-B545-9B0A-00FD59B2565D}"/>
              </a:ext>
            </a:extLst>
          </p:cNvPr>
          <p:cNvSpPr/>
          <p:nvPr/>
        </p:nvSpPr>
        <p:spPr>
          <a:xfrm>
            <a:off x="697036" y="12826541"/>
            <a:ext cx="23029713" cy="80021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rPr>
              <a:t>[1</a:t>
            </a:r>
            <a:r>
              <a:rPr lang="en-US" sz="2000" b="0" i="1" dirty="0">
                <a:solidFill>
                  <a:schemeClr val="accent3">
                    <a:lumMod val="75000"/>
                  </a:schemeClr>
                </a:solidFill>
                <a:latin typeface="+mn-lt"/>
                <a:ea typeface="+mn-ea"/>
                <a:cs typeface="+mn-cs"/>
                <a:sym typeface="Calibri"/>
              </a:rPr>
              <a:t>] https://</a:t>
            </a:r>
            <a:r>
              <a:rPr lang="en-US" sz="2000" b="0" i="1" dirty="0" err="1">
                <a:solidFill>
                  <a:schemeClr val="accent3">
                    <a:lumMod val="75000"/>
                  </a:schemeClr>
                </a:solidFill>
                <a:latin typeface="+mn-lt"/>
                <a:ea typeface="+mn-ea"/>
                <a:cs typeface="+mn-cs"/>
                <a:sym typeface="Calibri"/>
              </a:rPr>
              <a:t>sloanreview.mit.edu</a:t>
            </a:r>
            <a:r>
              <a:rPr lang="en-US" sz="2000" b="0" i="1" dirty="0">
                <a:solidFill>
                  <a:schemeClr val="accent3">
                    <a:lumMod val="75000"/>
                  </a:schemeClr>
                </a:solidFill>
                <a:latin typeface="+mn-lt"/>
                <a:ea typeface="+mn-ea"/>
                <a:cs typeface="+mn-cs"/>
                <a:sym typeface="Calibri"/>
              </a:rPr>
              <a:t>/article/how-autonomy-creates-resilience-in-the-face-of-crisis/</a:t>
            </a:r>
          </a:p>
          <a:p>
            <a:pPr algn="ctr">
              <a:spcBef>
                <a:spcPts val="0"/>
              </a:spcBef>
            </a:pPr>
            <a:r>
              <a:rPr lang="en-US" sz="2000" b="0" i="1" dirty="0">
                <a:solidFill>
                  <a:schemeClr val="accent3">
                    <a:lumMod val="75000"/>
                  </a:schemeClr>
                </a:solidFill>
                <a:latin typeface="+mn-lt"/>
                <a:ea typeface="+mn-ea"/>
                <a:cs typeface="+mn-cs"/>
                <a:sym typeface="Calibri"/>
              </a:rPr>
              <a:t>[2] https://</a:t>
            </a:r>
            <a:r>
              <a:rPr lang="en-US" sz="2000" b="0" i="1" dirty="0" err="1">
                <a:solidFill>
                  <a:schemeClr val="accent3">
                    <a:lumMod val="75000"/>
                  </a:schemeClr>
                </a:solidFill>
                <a:latin typeface="+mn-lt"/>
                <a:ea typeface="+mn-ea"/>
                <a:cs typeface="+mn-cs"/>
                <a:sym typeface="Calibri"/>
              </a:rPr>
              <a:t>finance.yahoo.com</a:t>
            </a:r>
            <a:r>
              <a:rPr lang="en-US" sz="2000" b="0" i="1" dirty="0">
                <a:solidFill>
                  <a:schemeClr val="accent3">
                    <a:lumMod val="75000"/>
                  </a:schemeClr>
                </a:solidFill>
                <a:latin typeface="+mn-lt"/>
                <a:ea typeface="+mn-ea"/>
                <a:cs typeface="+mn-cs"/>
                <a:sym typeface="Calibri"/>
              </a:rPr>
              <a:t>/news/haier-smart-home-reopens-domestic-074000192.html</a:t>
            </a:r>
            <a:endPar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endParaRPr>
          </a:p>
        </p:txBody>
      </p:sp>
      <p:sp>
        <p:nvSpPr>
          <p:cNvPr id="67" name="TextBox 66">
            <a:extLst>
              <a:ext uri="{FF2B5EF4-FFF2-40B4-BE49-F238E27FC236}">
                <a16:creationId xmlns:a16="http://schemas.microsoft.com/office/drawing/2014/main" id="{0291F8B0-018B-5248-AC55-1F268E5AEC04}"/>
              </a:ext>
            </a:extLst>
          </p:cNvPr>
          <p:cNvSpPr txBox="1"/>
          <p:nvPr/>
        </p:nvSpPr>
        <p:spPr>
          <a:xfrm>
            <a:off x="251008" y="2757029"/>
            <a:ext cx="11134924" cy="5609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lang="en-US" sz="3400" b="0" dirty="0"/>
              <a:t>The </a:t>
            </a:r>
            <a:r>
              <a:rPr lang="en-US" sz="3400" dirty="0">
                <a:solidFill>
                  <a:srgbClr val="007260"/>
                </a:solidFill>
              </a:rPr>
              <a:t>h</a:t>
            </a:r>
            <a:r>
              <a:rPr kumimoji="0" lang="en-US" sz="3400" i="0" u="none" strike="noStrike" cap="none" spc="0" normalizeH="0" baseline="0" dirty="0">
                <a:ln>
                  <a:noFill/>
                </a:ln>
                <a:solidFill>
                  <a:srgbClr val="007260"/>
                </a:solidFill>
                <a:effectLst/>
                <a:uFillTx/>
                <a:latin typeface="Open Sans"/>
                <a:ea typeface="Open Sans"/>
                <a:cs typeface="Open Sans"/>
                <a:sym typeface="Open Sans"/>
              </a:rPr>
              <a:t>igh reliability on parts from China </a:t>
            </a:r>
            <a:r>
              <a:rPr kumimoji="0" lang="en-US" sz="3400" b="0" i="0" u="none" strike="noStrike" cap="none" spc="0" normalizeH="0" baseline="0" dirty="0">
                <a:ln>
                  <a:noFill/>
                </a:ln>
                <a:solidFill>
                  <a:srgbClr val="424242"/>
                </a:solidFill>
                <a:effectLst/>
                <a:uFillTx/>
                <a:latin typeface="Open Sans"/>
                <a:ea typeface="Open Sans"/>
                <a:cs typeface="Open Sans"/>
                <a:sym typeface="Open Sans"/>
              </a:rPr>
              <a:t>and industrywide emphasis on </a:t>
            </a:r>
            <a:r>
              <a:rPr kumimoji="0" lang="en-US" sz="3400" i="0" u="none" strike="noStrike" cap="none" spc="0" normalizeH="0" baseline="0" dirty="0">
                <a:ln>
                  <a:noFill/>
                </a:ln>
                <a:solidFill>
                  <a:srgbClr val="007260"/>
                </a:solidFill>
                <a:effectLst/>
                <a:uFillTx/>
                <a:latin typeface="Open Sans"/>
                <a:ea typeface="Open Sans"/>
                <a:cs typeface="Open Sans"/>
                <a:sym typeface="Open Sans"/>
              </a:rPr>
              <a:t>Just-in-time delivery </a:t>
            </a:r>
            <a:r>
              <a:rPr kumimoji="0" lang="en-US" sz="3400" b="0" i="0" u="none" strike="noStrike" cap="none" spc="0" normalizeH="0" baseline="0" dirty="0">
                <a:ln>
                  <a:noFill/>
                </a:ln>
                <a:solidFill>
                  <a:srgbClr val="424242"/>
                </a:solidFill>
                <a:effectLst/>
                <a:uFillTx/>
                <a:latin typeface="Open Sans"/>
                <a:ea typeface="Open Sans"/>
                <a:cs typeface="Open Sans"/>
                <a:sym typeface="Open Sans"/>
              </a:rPr>
              <a:t>with not much safety stock. This system </a:t>
            </a:r>
            <a:r>
              <a:rPr lang="en-US" sz="3400" b="0" dirty="0"/>
              <a:t>has proven to be </a:t>
            </a:r>
            <a:r>
              <a:rPr lang="en-US" sz="3400" dirty="0">
                <a:solidFill>
                  <a:srgbClr val="007260"/>
                </a:solidFill>
              </a:rPr>
              <a:t>highly efficient under normal circumstances</a:t>
            </a:r>
            <a:r>
              <a:rPr lang="en-US" sz="3400" b="0" dirty="0"/>
              <a:t>, but it leaves lower room to respond to crisis like todays. For instance, </a:t>
            </a:r>
            <a:r>
              <a:rPr lang="en-US" sz="3400" dirty="0">
                <a:solidFill>
                  <a:srgbClr val="007260"/>
                </a:solidFill>
              </a:rPr>
              <a:t>Hyundai</a:t>
            </a:r>
            <a:r>
              <a:rPr lang="en-US" sz="3400" b="0" dirty="0"/>
              <a:t> shuttered its plants in South Korea initially on February because of the lack of Chinese parts rather than COVID-19 itself. </a:t>
            </a:r>
            <a:r>
              <a:rPr lang="en-US" sz="3400" dirty="0">
                <a:solidFill>
                  <a:srgbClr val="007260"/>
                </a:solidFill>
              </a:rPr>
              <a:t>Organizational rigidness </a:t>
            </a:r>
            <a:r>
              <a:rPr lang="en-US" sz="3400" b="0" dirty="0"/>
              <a:t>has brought </a:t>
            </a:r>
            <a:r>
              <a:rPr lang="en-US" sz="3400" dirty="0">
                <a:solidFill>
                  <a:srgbClr val="007260"/>
                </a:solidFill>
              </a:rPr>
              <a:t>supply chain issues</a:t>
            </a:r>
            <a:r>
              <a:rPr lang="en-US" sz="3400" b="0" dirty="0"/>
              <a:t> to other companies in other industries like Apple and Hasbro.</a:t>
            </a:r>
            <a:endParaRPr kumimoji="0" lang="en-US" sz="3400" b="0" i="0" u="none" strike="noStrike" cap="none" spc="0" normalizeH="0" baseline="0" dirty="0">
              <a:ln>
                <a:noFill/>
              </a:ln>
              <a:solidFill>
                <a:srgbClr val="424242"/>
              </a:solidFill>
              <a:effectLst/>
              <a:uFillTx/>
              <a:latin typeface="Open Sans"/>
              <a:ea typeface="Open Sans"/>
              <a:cs typeface="Open Sans"/>
              <a:sym typeface="Open Sans"/>
            </a:endParaRPr>
          </a:p>
        </p:txBody>
      </p:sp>
      <p:sp>
        <p:nvSpPr>
          <p:cNvPr id="68" name="TextBox 67">
            <a:extLst>
              <a:ext uri="{FF2B5EF4-FFF2-40B4-BE49-F238E27FC236}">
                <a16:creationId xmlns:a16="http://schemas.microsoft.com/office/drawing/2014/main" id="{672C666C-A838-DB4C-B0E2-305E42838F43}"/>
              </a:ext>
            </a:extLst>
          </p:cNvPr>
          <p:cNvSpPr txBox="1"/>
          <p:nvPr/>
        </p:nvSpPr>
        <p:spPr>
          <a:xfrm>
            <a:off x="12768066" y="2757029"/>
            <a:ext cx="11360169" cy="47166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indent="-571500" algn="just">
              <a:buFont typeface="Arial" panose="020B0604020202020204" pitchFamily="34" charset="0"/>
              <a:buChar char="•"/>
            </a:pPr>
            <a:r>
              <a:rPr kumimoji="0" lang="en-US" sz="3400" b="0" i="0" u="none" strike="noStrike" cap="none" spc="0" normalizeH="0" baseline="0" dirty="0">
                <a:ln>
                  <a:noFill/>
                </a:ln>
                <a:solidFill>
                  <a:srgbClr val="424242"/>
                </a:solidFill>
                <a:effectLst/>
                <a:uFillTx/>
                <a:latin typeface="Open Sans"/>
                <a:ea typeface="Open Sans"/>
                <a:cs typeface="Open Sans"/>
                <a:sym typeface="Open Sans"/>
              </a:rPr>
              <a:t>With the </a:t>
            </a:r>
            <a:r>
              <a:rPr kumimoji="0" lang="en-US" sz="3400" i="0" u="none" strike="noStrike" cap="none" spc="0" normalizeH="0" baseline="0" dirty="0">
                <a:ln>
                  <a:noFill/>
                </a:ln>
                <a:solidFill>
                  <a:srgbClr val="007260"/>
                </a:solidFill>
                <a:effectLst/>
                <a:uFillTx/>
                <a:latin typeface="Open Sans"/>
                <a:ea typeface="Open Sans"/>
                <a:cs typeface="Open Sans"/>
                <a:sym typeface="Open Sans"/>
              </a:rPr>
              <a:t>freedom of </a:t>
            </a:r>
            <a:r>
              <a:rPr lang="en-US" sz="3400" dirty="0">
                <a:solidFill>
                  <a:srgbClr val="007260"/>
                </a:solidFill>
              </a:rPr>
              <a:t>each ME to adjust itself </a:t>
            </a:r>
            <a:r>
              <a:rPr lang="en-US" sz="3400" b="0" dirty="0"/>
              <a:t>according to specialized knowledge and updated information, they shifter their dependencies ever so slightly and manage to buoy the business. </a:t>
            </a:r>
            <a:r>
              <a:rPr lang="en-US" b="0" dirty="0"/>
              <a:t>With supplier resources spanning the Americas, Southeast Asia, South Asia, and Europe, </a:t>
            </a:r>
            <a:r>
              <a:rPr lang="en-US" dirty="0">
                <a:solidFill>
                  <a:srgbClr val="007260"/>
                </a:solidFill>
              </a:rPr>
              <a:t>Haier fulfilled 99.8% of orders throughout February</a:t>
            </a:r>
            <a:r>
              <a:rPr lang="en-US" b="0" dirty="0"/>
              <a:t>, with 60% of products manufactured in factories outside of China.</a:t>
            </a:r>
            <a:endParaRPr kumimoji="0" lang="en-US" sz="3400" b="0" i="0" u="none" strike="noStrike" cap="none" spc="0" normalizeH="0" baseline="0" dirty="0">
              <a:ln>
                <a:noFill/>
              </a:ln>
              <a:solidFill>
                <a:srgbClr val="424242"/>
              </a:solidFill>
              <a:effectLst/>
              <a:uFillTx/>
              <a:latin typeface="Open Sans"/>
              <a:ea typeface="Open Sans"/>
              <a:cs typeface="Open Sans"/>
              <a:sym typeface="Open Sans"/>
            </a:endParaRPr>
          </a:p>
        </p:txBody>
      </p:sp>
      <p:pic>
        <p:nvPicPr>
          <p:cNvPr id="2" name="Picture 1">
            <a:extLst>
              <a:ext uri="{FF2B5EF4-FFF2-40B4-BE49-F238E27FC236}">
                <a16:creationId xmlns:a16="http://schemas.microsoft.com/office/drawing/2014/main" id="{8F8D1B00-7DAB-6347-8908-CAB3553996B5}"/>
              </a:ext>
            </a:extLst>
          </p:cNvPr>
          <p:cNvPicPr>
            <a:picLocks noChangeAspect="1"/>
          </p:cNvPicPr>
          <p:nvPr/>
        </p:nvPicPr>
        <p:blipFill>
          <a:blip r:embed="rId3"/>
          <a:stretch>
            <a:fillRect/>
          </a:stretch>
        </p:blipFill>
        <p:spPr>
          <a:xfrm>
            <a:off x="15691935" y="9354609"/>
            <a:ext cx="5747192" cy="1763990"/>
          </a:xfrm>
          <a:prstGeom prst="rect">
            <a:avLst/>
          </a:prstGeom>
        </p:spPr>
      </p:pic>
      <p:pic>
        <p:nvPicPr>
          <p:cNvPr id="3" name="Picture 2">
            <a:extLst>
              <a:ext uri="{FF2B5EF4-FFF2-40B4-BE49-F238E27FC236}">
                <a16:creationId xmlns:a16="http://schemas.microsoft.com/office/drawing/2014/main" id="{0513BBAA-7EE2-674F-964E-309105907035}"/>
              </a:ext>
            </a:extLst>
          </p:cNvPr>
          <p:cNvPicPr>
            <a:picLocks noChangeAspect="1"/>
          </p:cNvPicPr>
          <p:nvPr/>
        </p:nvPicPr>
        <p:blipFill>
          <a:blip r:embed="rId4"/>
          <a:stretch>
            <a:fillRect/>
          </a:stretch>
        </p:blipFill>
        <p:spPr>
          <a:xfrm>
            <a:off x="2175312" y="8458148"/>
            <a:ext cx="7301031" cy="3556913"/>
          </a:xfrm>
          <a:prstGeom prst="rect">
            <a:avLst/>
          </a:prstGeom>
        </p:spPr>
      </p:pic>
    </p:spTree>
    <p:extLst>
      <p:ext uri="{BB962C8B-B14F-4D97-AF65-F5344CB8AC3E}">
        <p14:creationId xmlns:p14="http://schemas.microsoft.com/office/powerpoint/2010/main" val="28398262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26B112C-950F-F14D-9239-2071CB92FF2D}"/>
              </a:ext>
            </a:extLst>
          </p:cNvPr>
          <p:cNvGrpSpPr/>
          <p:nvPr/>
        </p:nvGrpSpPr>
        <p:grpSpPr>
          <a:xfrm>
            <a:off x="529916" y="3545632"/>
            <a:ext cx="1005840" cy="1008112"/>
            <a:chOff x="454696" y="4435872"/>
            <a:chExt cx="1270000" cy="1272799"/>
          </a:xfrm>
        </p:grpSpPr>
        <p:sp>
          <p:nvSpPr>
            <p:cNvPr id="7" name="Oval 6">
              <a:extLst>
                <a:ext uri="{FF2B5EF4-FFF2-40B4-BE49-F238E27FC236}">
                  <a16:creationId xmlns:a16="http://schemas.microsoft.com/office/drawing/2014/main" id="{466CF619-1041-5C4F-887D-421D2FAB671F}"/>
                </a:ext>
              </a:extLst>
            </p:cNvPr>
            <p:cNvSpPr/>
            <p:nvPr/>
          </p:nvSpPr>
          <p:spPr>
            <a:xfrm>
              <a:off x="454696" y="4435872"/>
              <a:ext cx="1270000" cy="1270000"/>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A347C911-0C44-9544-9692-DAAD0723089E}"/>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454696" y="4438671"/>
              <a:ext cx="1270000" cy="1270000"/>
            </a:xfrm>
            <a:prstGeom prst="rect">
              <a:avLst/>
            </a:prstGeom>
          </p:spPr>
        </p:pic>
      </p:grpSp>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4278788" cy="1031051"/>
          </a:xfrm>
          <a:prstGeom prst="rect">
            <a:avLst/>
          </a:prstGeom>
          <a:noFill/>
        </p:spPr>
        <p:txBody>
          <a:bodyPr wrap="none" lIns="91320" tIns="0" rIns="0" bIns="0" rtlCol="0">
            <a:spAutoFit/>
          </a:bodyPr>
          <a:lstStyle/>
          <a:p>
            <a:pPr defTabSz="1826005"/>
            <a:r>
              <a:rPr lang="en-US" sz="6700" b="1" spc="300" dirty="0">
                <a:solidFill>
                  <a:srgbClr val="373545"/>
                </a:solidFill>
                <a:latin typeface="Guardian Egyp Regular"/>
                <a:ea typeface="Noto Sans" panose="020B0502040504020204" pitchFamily="34" charset="0"/>
                <a:cs typeface="Guardian Egyp Regular"/>
              </a:rPr>
              <a:t>Responding to Immediate Challenge</a:t>
            </a:r>
          </a:p>
        </p:txBody>
      </p:sp>
      <p:sp>
        <p:nvSpPr>
          <p:cNvPr id="4" name="TextBox 3">
            <a:extLst>
              <a:ext uri="{FF2B5EF4-FFF2-40B4-BE49-F238E27FC236}">
                <a16:creationId xmlns:a16="http://schemas.microsoft.com/office/drawing/2014/main" id="{B94D0F57-CF9B-E34E-A492-1B07E7ADD303}"/>
              </a:ext>
            </a:extLst>
          </p:cNvPr>
          <p:cNvSpPr txBox="1"/>
          <p:nvPr/>
        </p:nvSpPr>
        <p:spPr>
          <a:xfrm>
            <a:off x="529916" y="1772586"/>
            <a:ext cx="23324168" cy="14850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just" defTabSz="1828800" rtl="0" fontAlgn="auto" latinLnBrk="0" hangingPunct="0">
              <a:lnSpc>
                <a:spcPct val="100000"/>
              </a:lnSpc>
              <a:spcBef>
                <a:spcPts val="1500"/>
              </a:spcBef>
              <a:spcAft>
                <a:spcPts val="0"/>
              </a:spcAft>
              <a:buClrTx/>
              <a:buSzTx/>
              <a:buFontTx/>
              <a:buNone/>
              <a:tabLst/>
            </a:pPr>
            <a:r>
              <a:rPr lang="en-US" b="0" dirty="0">
                <a:solidFill>
                  <a:srgbClr val="007260"/>
                </a:solidFill>
              </a:rPr>
              <a:t>While transforming a company’s organization is not doable over night, there are a few steps and bottom lines in the short term that can crisis-proof an organization according to MIT Sloan:</a:t>
            </a:r>
            <a:endParaRPr lang="en-US" dirty="0">
              <a:solidFill>
                <a:srgbClr val="007260"/>
              </a:solidFill>
            </a:endParaRPr>
          </a:p>
        </p:txBody>
      </p:sp>
      <p:sp>
        <p:nvSpPr>
          <p:cNvPr id="2" name="TextBox 1">
            <a:extLst>
              <a:ext uri="{FF2B5EF4-FFF2-40B4-BE49-F238E27FC236}">
                <a16:creationId xmlns:a16="http://schemas.microsoft.com/office/drawing/2014/main" id="{A098104E-DD86-D34E-B2E0-97CC55EB05A5}"/>
              </a:ext>
            </a:extLst>
          </p:cNvPr>
          <p:cNvSpPr txBox="1"/>
          <p:nvPr/>
        </p:nvSpPr>
        <p:spPr>
          <a:xfrm>
            <a:off x="1750840" y="3504939"/>
            <a:ext cx="22103244" cy="8894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742950" indent="-742950" algn="just">
              <a:buFont typeface="+mj-lt"/>
              <a:buAutoNum type="arabicPeriod"/>
            </a:pPr>
            <a:r>
              <a:rPr lang="en-US" sz="3400" dirty="0">
                <a:solidFill>
                  <a:schemeClr val="accent1"/>
                </a:solidFill>
              </a:rPr>
              <a:t>Democratize the decision-making process at the cross-functional level. </a:t>
            </a:r>
            <a:r>
              <a:rPr lang="en-US" sz="3400" b="0" dirty="0"/>
              <a:t>Temporarily allow </a:t>
            </a:r>
            <a:r>
              <a:rPr lang="en-US" sz="3400" dirty="0"/>
              <a:t>cross-functional teams </a:t>
            </a:r>
            <a:r>
              <a:rPr lang="en-US" sz="3400" b="0" dirty="0"/>
              <a:t>to have more </a:t>
            </a:r>
            <a:r>
              <a:rPr lang="en-US" sz="3400" dirty="0"/>
              <a:t>decision-making power</a:t>
            </a:r>
            <a:r>
              <a:rPr lang="en-US" sz="3400" b="0" dirty="0"/>
              <a:t>. Think of these as “flying SWAT teams,” with limited requirements to report back up the hierarchy. a guiding principle should be that your employees on the ground are an asset for making tough calls — in other words, trust your teams’ capabilities and skills.</a:t>
            </a:r>
            <a:endParaRPr lang="en-US" sz="3400" dirty="0"/>
          </a:p>
          <a:p>
            <a:pPr marL="742950" indent="-742950" algn="just">
              <a:buFont typeface="+mj-lt"/>
              <a:buAutoNum type="arabicPeriod"/>
            </a:pPr>
            <a:r>
              <a:rPr lang="en-US" sz="3400" dirty="0">
                <a:solidFill>
                  <a:schemeClr val="accent1"/>
                </a:solidFill>
              </a:rPr>
              <a:t>Embrace single-threaded leadership. </a:t>
            </a:r>
            <a:r>
              <a:rPr lang="en-US" sz="3400" b="0" dirty="0"/>
              <a:t>Refers to </a:t>
            </a:r>
            <a:r>
              <a:rPr lang="en-US" sz="3400" dirty="0"/>
              <a:t>giving a leader a single problem to solve with a specific budget and timeline.</a:t>
            </a:r>
            <a:r>
              <a:rPr lang="en-US" sz="3400" b="0" dirty="0"/>
              <a:t> This form of leadership entails companies identifying a startup idea with potential and handing it to one leader to bring it to life within the organization. Within this clearly defined role, leaders can maximize focus and minimize distractions where possible</a:t>
            </a:r>
            <a:endParaRPr lang="en-US" sz="3400" dirty="0"/>
          </a:p>
          <a:p>
            <a:pPr marL="742950" indent="-742950" algn="just">
              <a:buFont typeface="+mj-lt"/>
              <a:buAutoNum type="arabicPeriod"/>
            </a:pPr>
            <a:r>
              <a:rPr lang="en-US" sz="3400" dirty="0">
                <a:solidFill>
                  <a:schemeClr val="accent1"/>
                </a:solidFill>
              </a:rPr>
              <a:t>Communicate clearly and transparently. </a:t>
            </a:r>
            <a:r>
              <a:rPr lang="en-US" sz="3400" b="0" dirty="0"/>
              <a:t>Leaders will need to make use of digital workflows and start recording </a:t>
            </a:r>
            <a:r>
              <a:rPr lang="en-US" sz="3400" dirty="0"/>
              <a:t>who decides what and why</a:t>
            </a:r>
            <a:r>
              <a:rPr lang="en-US" sz="3400" b="0" dirty="0"/>
              <a:t>. When possible, record business meetings on video and make them available to everyone in the organization via a simple internal communications platform. This provides transparency, trust increase, clarity and accountability at the top while lowering communicating costs.</a:t>
            </a:r>
            <a:endParaRPr lang="en-US" sz="3400" dirty="0">
              <a:solidFill>
                <a:schemeClr val="accent1"/>
              </a:solidFill>
            </a:endParaRPr>
          </a:p>
          <a:p>
            <a:pPr marL="742950" indent="-742950" algn="just">
              <a:buFont typeface="+mj-lt"/>
              <a:buAutoNum type="arabicPeriod"/>
            </a:pPr>
            <a:r>
              <a:rPr lang="en-US" sz="3400" dirty="0">
                <a:solidFill>
                  <a:schemeClr val="accent1"/>
                </a:solidFill>
              </a:rPr>
              <a:t>Prioritize a small set of digital collaboration tools. </a:t>
            </a:r>
            <a:r>
              <a:rPr lang="en-US" b="0" dirty="0"/>
              <a:t>Select one set of </a:t>
            </a:r>
            <a:r>
              <a:rPr lang="en-US" dirty="0"/>
              <a:t>digital collaboration tools </a:t>
            </a:r>
            <a:r>
              <a:rPr lang="en-US" b="0" dirty="0"/>
              <a:t>and go all-in. There are plenty of tools around that can be easily installed and used for virtual meetings, instant communication, and project work collaboration. It should take no more than 48 hours to implement.</a:t>
            </a:r>
            <a:endParaRPr lang="en-US" sz="3400" dirty="0">
              <a:solidFill>
                <a:schemeClr val="accent1"/>
              </a:solidFill>
            </a:endParaRPr>
          </a:p>
        </p:txBody>
      </p:sp>
      <p:sp>
        <p:nvSpPr>
          <p:cNvPr id="6" name="Rectangle 5">
            <a:extLst>
              <a:ext uri="{FF2B5EF4-FFF2-40B4-BE49-F238E27FC236}">
                <a16:creationId xmlns:a16="http://schemas.microsoft.com/office/drawing/2014/main" id="{D95F84F9-B31C-D848-9945-B2A3386B665D}"/>
              </a:ext>
            </a:extLst>
          </p:cNvPr>
          <p:cNvSpPr/>
          <p:nvPr/>
        </p:nvSpPr>
        <p:spPr>
          <a:xfrm>
            <a:off x="697036" y="12990302"/>
            <a:ext cx="23029713" cy="49243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rPr>
              <a:t>[1</a:t>
            </a:r>
            <a:r>
              <a:rPr lang="en-US" sz="2000" b="0" i="1" dirty="0">
                <a:solidFill>
                  <a:schemeClr val="accent3">
                    <a:lumMod val="75000"/>
                  </a:schemeClr>
                </a:solidFill>
                <a:latin typeface="+mn-lt"/>
                <a:ea typeface="+mn-ea"/>
                <a:cs typeface="+mn-cs"/>
                <a:sym typeface="Calibri"/>
              </a:rPr>
              <a:t>] https://</a:t>
            </a:r>
            <a:r>
              <a:rPr lang="en-US" sz="2000" b="0" i="1" dirty="0" err="1">
                <a:solidFill>
                  <a:schemeClr val="accent3">
                    <a:lumMod val="75000"/>
                  </a:schemeClr>
                </a:solidFill>
                <a:latin typeface="+mn-lt"/>
                <a:ea typeface="+mn-ea"/>
                <a:cs typeface="+mn-cs"/>
                <a:sym typeface="Calibri"/>
              </a:rPr>
              <a:t>sloanreview.mit.edu</a:t>
            </a:r>
            <a:r>
              <a:rPr lang="en-US" sz="2000" b="0" i="1" dirty="0">
                <a:solidFill>
                  <a:schemeClr val="accent3">
                    <a:lumMod val="75000"/>
                  </a:schemeClr>
                </a:solidFill>
                <a:latin typeface="+mn-lt"/>
                <a:ea typeface="+mn-ea"/>
                <a:cs typeface="+mn-cs"/>
                <a:sym typeface="Calibri"/>
              </a:rPr>
              <a:t>/article/how-autonomy-creates-resilience-in-the-face-of-crisis/</a:t>
            </a:r>
          </a:p>
        </p:txBody>
      </p:sp>
      <p:grpSp>
        <p:nvGrpSpPr>
          <p:cNvPr id="20" name="Group 19">
            <a:extLst>
              <a:ext uri="{FF2B5EF4-FFF2-40B4-BE49-F238E27FC236}">
                <a16:creationId xmlns:a16="http://schemas.microsoft.com/office/drawing/2014/main" id="{EDCE6B0C-5179-7E4A-A669-BFFAB7FE1F4C}"/>
              </a:ext>
            </a:extLst>
          </p:cNvPr>
          <p:cNvGrpSpPr/>
          <p:nvPr/>
        </p:nvGrpSpPr>
        <p:grpSpPr>
          <a:xfrm>
            <a:off x="528976" y="5849888"/>
            <a:ext cx="1006780" cy="1023785"/>
            <a:chOff x="528976" y="8343296"/>
            <a:chExt cx="1006780" cy="1023785"/>
          </a:xfrm>
        </p:grpSpPr>
        <p:sp>
          <p:nvSpPr>
            <p:cNvPr id="14" name="Oval 13">
              <a:extLst>
                <a:ext uri="{FF2B5EF4-FFF2-40B4-BE49-F238E27FC236}">
                  <a16:creationId xmlns:a16="http://schemas.microsoft.com/office/drawing/2014/main" id="{1F70C16A-C05A-6544-863D-3E98587DB6A3}"/>
                </a:ext>
              </a:extLst>
            </p:cNvPr>
            <p:cNvSpPr/>
            <p:nvPr/>
          </p:nvSpPr>
          <p:spPr>
            <a:xfrm>
              <a:off x="529916" y="8361186"/>
              <a:ext cx="1005840" cy="1005895"/>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pic>
          <p:nvPicPr>
            <p:cNvPr id="19" name="Picture 18">
              <a:extLst>
                <a:ext uri="{FF2B5EF4-FFF2-40B4-BE49-F238E27FC236}">
                  <a16:creationId xmlns:a16="http://schemas.microsoft.com/office/drawing/2014/main" id="{537A3198-7CEB-D046-9658-FE725C787FB0}"/>
                </a:ext>
              </a:extLst>
            </p:cNvPr>
            <p:cNvPicPr>
              <a:picLocks noChangeAspect="1"/>
            </p:cNvPicPr>
            <p:nvPr/>
          </p:nvPicPr>
          <p:blipFill>
            <a:blip r:embed="rId5">
              <a:biLevel thresh="5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Lst>
            </a:blip>
            <a:stretch>
              <a:fillRect/>
            </a:stretch>
          </p:blipFill>
          <p:spPr>
            <a:xfrm>
              <a:off x="528976" y="8343296"/>
              <a:ext cx="1005840" cy="1005840"/>
            </a:xfrm>
            <a:prstGeom prst="rect">
              <a:avLst/>
            </a:prstGeom>
          </p:spPr>
        </p:pic>
      </p:grpSp>
      <p:grpSp>
        <p:nvGrpSpPr>
          <p:cNvPr id="26" name="Group 25">
            <a:extLst>
              <a:ext uri="{FF2B5EF4-FFF2-40B4-BE49-F238E27FC236}">
                <a16:creationId xmlns:a16="http://schemas.microsoft.com/office/drawing/2014/main" id="{2A48B1F0-17B5-C048-9E3C-CE1E6F16BCCE}"/>
              </a:ext>
            </a:extLst>
          </p:cNvPr>
          <p:cNvGrpSpPr/>
          <p:nvPr/>
        </p:nvGrpSpPr>
        <p:grpSpPr>
          <a:xfrm>
            <a:off x="528976" y="8079769"/>
            <a:ext cx="1005840" cy="1005895"/>
            <a:chOff x="528976" y="8079769"/>
            <a:chExt cx="1005840" cy="1005895"/>
          </a:xfrm>
        </p:grpSpPr>
        <p:sp>
          <p:nvSpPr>
            <p:cNvPr id="17" name="Oval 16">
              <a:extLst>
                <a:ext uri="{FF2B5EF4-FFF2-40B4-BE49-F238E27FC236}">
                  <a16:creationId xmlns:a16="http://schemas.microsoft.com/office/drawing/2014/main" id="{042C1D68-2BEF-D447-8DAC-95E661A6855C}"/>
                </a:ext>
              </a:extLst>
            </p:cNvPr>
            <p:cNvSpPr/>
            <p:nvPr/>
          </p:nvSpPr>
          <p:spPr>
            <a:xfrm>
              <a:off x="528976" y="8079769"/>
              <a:ext cx="1005840" cy="1005895"/>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pic>
          <p:nvPicPr>
            <p:cNvPr id="21" name="Picture 20">
              <a:extLst>
                <a:ext uri="{FF2B5EF4-FFF2-40B4-BE49-F238E27FC236}">
                  <a16:creationId xmlns:a16="http://schemas.microsoft.com/office/drawing/2014/main" id="{491AAA11-5AF2-1F47-8C33-BA93D8AF1B84}"/>
                </a:ext>
              </a:extLst>
            </p:cNvPr>
            <p:cNvPicPr>
              <a:picLocks noChangeAspect="1"/>
            </p:cNvPicPr>
            <p:nvPr/>
          </p:nvPicPr>
          <p:blipFill>
            <a:blip r:embed="rId7">
              <a:biLevel thresh="50000"/>
              <a:extLst>
                <a:ext uri="{BEBA8EAE-BF5A-486C-A8C5-ECC9F3942E4B}">
                  <a14:imgProps xmlns:a14="http://schemas.microsoft.com/office/drawing/2010/main">
                    <a14:imgLayer r:embed="rId8">
                      <a14:imgEffect>
                        <a14:colorTemperature colorTemp="1500"/>
                      </a14:imgEffect>
                      <a14:imgEffect>
                        <a14:saturation sat="0"/>
                      </a14:imgEffect>
                    </a14:imgLayer>
                  </a14:imgProps>
                </a:ext>
              </a:extLst>
            </a:blip>
            <a:stretch>
              <a:fillRect/>
            </a:stretch>
          </p:blipFill>
          <p:spPr>
            <a:xfrm>
              <a:off x="670720" y="8215143"/>
              <a:ext cx="784792" cy="784792"/>
            </a:xfrm>
            <a:prstGeom prst="rect">
              <a:avLst/>
            </a:prstGeom>
          </p:spPr>
        </p:pic>
      </p:grpSp>
      <p:grpSp>
        <p:nvGrpSpPr>
          <p:cNvPr id="25" name="Group 24">
            <a:extLst>
              <a:ext uri="{FF2B5EF4-FFF2-40B4-BE49-F238E27FC236}">
                <a16:creationId xmlns:a16="http://schemas.microsoft.com/office/drawing/2014/main" id="{9AEE249F-E8A5-C942-86B1-C6E18977F280}"/>
              </a:ext>
            </a:extLst>
          </p:cNvPr>
          <p:cNvGrpSpPr/>
          <p:nvPr/>
        </p:nvGrpSpPr>
        <p:grpSpPr>
          <a:xfrm>
            <a:off x="528976" y="10314384"/>
            <a:ext cx="1037060" cy="1018652"/>
            <a:chOff x="528976" y="10314384"/>
            <a:chExt cx="1037060" cy="1018652"/>
          </a:xfrm>
        </p:grpSpPr>
        <p:sp>
          <p:nvSpPr>
            <p:cNvPr id="22" name="Oval 21">
              <a:extLst>
                <a:ext uri="{FF2B5EF4-FFF2-40B4-BE49-F238E27FC236}">
                  <a16:creationId xmlns:a16="http://schemas.microsoft.com/office/drawing/2014/main" id="{FDCE4C13-94E3-A745-B0CA-03D740820D00}"/>
                </a:ext>
              </a:extLst>
            </p:cNvPr>
            <p:cNvSpPr/>
            <p:nvPr/>
          </p:nvSpPr>
          <p:spPr>
            <a:xfrm>
              <a:off x="528976" y="10314384"/>
              <a:ext cx="1005840" cy="1005895"/>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pic>
          <p:nvPicPr>
            <p:cNvPr id="24" name="Picture 23">
              <a:extLst>
                <a:ext uri="{FF2B5EF4-FFF2-40B4-BE49-F238E27FC236}">
                  <a16:creationId xmlns:a16="http://schemas.microsoft.com/office/drawing/2014/main" id="{6A555E34-9ECD-D444-ABCB-857D42EC7A61}"/>
                </a:ext>
              </a:extLst>
            </p:cNvPr>
            <p:cNvPicPr>
              <a:picLocks noChangeAspect="1"/>
            </p:cNvPicPr>
            <p:nvPr/>
          </p:nvPicPr>
          <p:blipFill>
            <a:blip r:embed="rId9">
              <a:biLevel thresh="50000"/>
              <a:extLst>
                <a:ext uri="{BEBA8EAE-BF5A-486C-A8C5-ECC9F3942E4B}">
                  <a14:imgProps xmlns:a14="http://schemas.microsoft.com/office/drawing/2010/main">
                    <a14:imgLayer r:embed="rId10">
                      <a14:imgEffect>
                        <a14:colorTemperature colorTemp="1500"/>
                      </a14:imgEffect>
                      <a14:imgEffect>
                        <a14:saturation sat="0"/>
                      </a14:imgEffect>
                    </a14:imgLayer>
                  </a14:imgProps>
                </a:ext>
              </a:extLst>
            </a:blip>
            <a:stretch>
              <a:fillRect/>
            </a:stretch>
          </p:blipFill>
          <p:spPr>
            <a:xfrm>
              <a:off x="560196" y="10327196"/>
              <a:ext cx="1005840" cy="1005840"/>
            </a:xfrm>
            <a:prstGeom prst="rect">
              <a:avLst/>
            </a:prstGeom>
          </p:spPr>
        </p:pic>
      </p:grpSp>
    </p:spTree>
    <p:extLst>
      <p:ext uri="{BB962C8B-B14F-4D97-AF65-F5344CB8AC3E}">
        <p14:creationId xmlns:p14="http://schemas.microsoft.com/office/powerpoint/2010/main" val="1225489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3131505" cy="1031051"/>
          </a:xfrm>
          <a:prstGeom prst="rect">
            <a:avLst/>
          </a:prstGeom>
          <a:noFill/>
        </p:spPr>
        <p:txBody>
          <a:bodyPr wrap="none" lIns="91320" tIns="0" rIns="0" bIns="0" rtlCol="0">
            <a:spAutoFit/>
          </a:bodyPr>
          <a:lstStyle/>
          <a:p>
            <a:pPr defTabSz="1826005"/>
            <a:r>
              <a:rPr lang="en-US" sz="6700" b="1" spc="300" dirty="0">
                <a:solidFill>
                  <a:srgbClr val="373545"/>
                </a:solidFill>
                <a:latin typeface="Guardian Egyp Regular"/>
                <a:ea typeface="Noto Sans" panose="020B0502040504020204" pitchFamily="34" charset="0"/>
                <a:cs typeface="Guardian Egyp Regular"/>
              </a:rPr>
              <a:t>Sources</a:t>
            </a:r>
          </a:p>
        </p:txBody>
      </p:sp>
      <p:sp>
        <p:nvSpPr>
          <p:cNvPr id="4" name="TextBox 3">
            <a:extLst>
              <a:ext uri="{FF2B5EF4-FFF2-40B4-BE49-F238E27FC236}">
                <a16:creationId xmlns:a16="http://schemas.microsoft.com/office/drawing/2014/main" id="{D5CB8E78-B305-7743-BB1E-5303C34AD684}"/>
              </a:ext>
            </a:extLst>
          </p:cNvPr>
          <p:cNvSpPr txBox="1"/>
          <p:nvPr/>
        </p:nvSpPr>
        <p:spPr>
          <a:xfrm>
            <a:off x="1140378" y="2105472"/>
            <a:ext cx="22103244" cy="46089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just"/>
            <a:r>
              <a:rPr lang="en-US" sz="3400" dirty="0">
                <a:solidFill>
                  <a:schemeClr val="accent1"/>
                </a:solidFill>
              </a:rPr>
              <a:t>[1] </a:t>
            </a:r>
            <a:r>
              <a:rPr lang="en-US" b="0" dirty="0"/>
              <a:t>Howard Yu and Mark J. </a:t>
            </a:r>
            <a:r>
              <a:rPr lang="en-US" b="0" dirty="0" err="1"/>
              <a:t>Greeven</a:t>
            </a:r>
            <a:r>
              <a:rPr lang="en-US" b="0" dirty="0"/>
              <a:t>. (2020). How Autonomy Creates Resilience in the Face of Crisis. Accessed 03/31/2020, from MIT Sloan: https://</a:t>
            </a:r>
            <a:r>
              <a:rPr lang="en-US" b="0" dirty="0" err="1"/>
              <a:t>sloanreview.mit.edu</a:t>
            </a:r>
            <a:r>
              <a:rPr lang="en-US" b="0" dirty="0"/>
              <a:t>/article/how-autonomy-creates-resilience-in-the-face-of-crisis/</a:t>
            </a:r>
            <a:r>
              <a:rPr lang="en-US" sz="3400" dirty="0">
                <a:solidFill>
                  <a:schemeClr val="accent1"/>
                </a:solidFill>
              </a:rPr>
              <a:t> </a:t>
            </a:r>
          </a:p>
          <a:p>
            <a:pPr algn="just"/>
            <a:endParaRPr lang="en-US" sz="3400" dirty="0">
              <a:solidFill>
                <a:schemeClr val="accent1"/>
              </a:solidFill>
            </a:endParaRPr>
          </a:p>
          <a:p>
            <a:pPr algn="just"/>
            <a:r>
              <a:rPr lang="en-US" sz="3200" dirty="0">
                <a:solidFill>
                  <a:schemeClr val="accent1"/>
                </a:solidFill>
              </a:rPr>
              <a:t>[2] </a:t>
            </a:r>
            <a:r>
              <a:rPr lang="en-US" b="0" dirty="0"/>
              <a:t>(2020). Haier Smart Home Reopens Domestic Factories and Resumes Production at Full speed. Accessed 03/31/2020, from Yahoo! Finance: https://</a:t>
            </a:r>
            <a:r>
              <a:rPr lang="en-US" b="0" dirty="0" err="1"/>
              <a:t>finance.yahoo.com</a:t>
            </a:r>
            <a:r>
              <a:rPr lang="en-US" b="0" dirty="0"/>
              <a:t>/news/haier-smart-home-reopens-domestic-074000192.html</a:t>
            </a:r>
            <a:endParaRPr lang="en-US" sz="3400" dirty="0">
              <a:solidFill>
                <a:schemeClr val="accent1"/>
              </a:solidFill>
            </a:endParaRPr>
          </a:p>
        </p:txBody>
      </p:sp>
    </p:spTree>
    <p:extLst>
      <p:ext uri="{BB962C8B-B14F-4D97-AF65-F5344CB8AC3E}">
        <p14:creationId xmlns:p14="http://schemas.microsoft.com/office/powerpoint/2010/main" val="9594803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039E8874-964A-824F-ADA8-4BC0CA08B6E8}"/>
              </a:ext>
            </a:extLst>
          </p:cNvPr>
          <p:cNvSpPr txBox="1"/>
          <p:nvPr/>
        </p:nvSpPr>
        <p:spPr>
          <a:xfrm>
            <a:off x="6992370" y="4198809"/>
            <a:ext cx="14563110" cy="3570200"/>
          </a:xfrm>
          <a:prstGeom prst="rect">
            <a:avLst/>
          </a:prstGeom>
          <a:ln w="12700">
            <a:miter lim="400000"/>
          </a:ln>
          <a:extLst>
            <a:ext uri="{C572A759-6A51-4108-AA02-DFA0A04FC94B}">
              <ma14:wrappingTextBoxFlag xmlns="" xmlns:ma14="http://schemas.microsoft.com/office/mac/drawingml/2011/main" val="1"/>
            </a:ext>
          </a:extLst>
        </p:spPr>
        <p:txBody>
          <a:bodyPr wrap="square" lIns="91436" tIns="91436" rIns="91436" bIns="91436">
            <a:spAutoFit/>
          </a:bodyPr>
          <a:lstStyle>
            <a:lvl1pPr>
              <a:defRPr sz="9700" b="0" cap="all" spc="388">
                <a:solidFill>
                  <a:srgbClr val="FFFFFF"/>
                </a:solidFill>
                <a:latin typeface="Poppins Regular"/>
                <a:ea typeface="Poppins Regular"/>
                <a:cs typeface="Poppins Regular"/>
                <a:sym typeface="Poppins Regular"/>
              </a:defRPr>
            </a:lvl1pPr>
          </a:lstStyle>
          <a:p>
            <a:r>
              <a:rPr lang="en-US" sz="11000" cap="none" spc="0" dirty="0">
                <a:solidFill>
                  <a:schemeClr val="tx2"/>
                </a:solidFill>
                <a:latin typeface="Guardian Egyp Thin" panose="02060303050503060803" pitchFamily="18" charset="77"/>
              </a:rPr>
              <a:t>Risk Mitigation Towards COVID-19 Pandemic</a:t>
            </a:r>
          </a:p>
        </p:txBody>
      </p:sp>
      <p:sp>
        <p:nvSpPr>
          <p:cNvPr id="3" name="Propuesta">
            <a:extLst>
              <a:ext uri="{FF2B5EF4-FFF2-40B4-BE49-F238E27FC236}">
                <a16:creationId xmlns:a16="http://schemas.microsoft.com/office/drawing/2014/main" id="{F0E8B443-2A5F-5A43-8DBF-E37D8AB55613}"/>
              </a:ext>
            </a:extLst>
          </p:cNvPr>
          <p:cNvSpPr txBox="1"/>
          <p:nvPr/>
        </p:nvSpPr>
        <p:spPr>
          <a:xfrm>
            <a:off x="6992370" y="3617640"/>
            <a:ext cx="3555774" cy="738656"/>
          </a:xfrm>
          <a:prstGeom prst="rect">
            <a:avLst/>
          </a:prstGeom>
          <a:ln w="12700">
            <a:miter lim="400000"/>
          </a:ln>
          <a:extLst>
            <a:ext uri="{C572A759-6A51-4108-AA02-DFA0A04FC94B}">
              <ma14:wrappingTextBoxFlag xmlns="" xmlns:ma14="http://schemas.microsoft.com/office/mac/drawingml/2011/main" val="1"/>
            </a:ext>
          </a:extLst>
        </p:spPr>
        <p:txBody>
          <a:bodyPr wrap="none" lIns="91436" tIns="91436" rIns="91436" bIns="91436">
            <a:spAutoFit/>
          </a:bodyPr>
          <a:lstStyle>
            <a:lvl1pPr>
              <a:defRPr sz="5500" b="0" cap="all" spc="440">
                <a:solidFill>
                  <a:srgbClr val="00BF6F"/>
                </a:solidFill>
              </a:defRPr>
            </a:lvl1pPr>
          </a:lstStyle>
          <a:p>
            <a:r>
              <a:rPr lang="en-US" sz="3600" cap="none" spc="0" dirty="0">
                <a:solidFill>
                  <a:schemeClr val="tx1"/>
                </a:solidFill>
                <a:latin typeface="Guardian Egyp Medium" panose="02060503050503060803" pitchFamily="18" charset="77"/>
              </a:rPr>
              <a:t>Risk Management</a:t>
            </a:r>
          </a:p>
        </p:txBody>
      </p:sp>
      <p:grpSp>
        <p:nvGrpSpPr>
          <p:cNvPr id="8" name="Group 7">
            <a:extLst>
              <a:ext uri="{FF2B5EF4-FFF2-40B4-BE49-F238E27FC236}">
                <a16:creationId xmlns:a16="http://schemas.microsoft.com/office/drawing/2014/main" id="{CF5EF7C7-A472-194A-BE75-DD54A001D789}"/>
              </a:ext>
            </a:extLst>
          </p:cNvPr>
          <p:cNvGrpSpPr/>
          <p:nvPr/>
        </p:nvGrpSpPr>
        <p:grpSpPr>
          <a:xfrm>
            <a:off x="6985574" y="9411463"/>
            <a:ext cx="12023729" cy="1656636"/>
            <a:chOff x="6985574" y="7526115"/>
            <a:chExt cx="12023729" cy="1656636"/>
          </a:xfrm>
        </p:grpSpPr>
        <p:sp>
          <p:nvSpPr>
            <p:cNvPr id="9" name="AutoShape 3">
              <a:extLst>
                <a:ext uri="{FF2B5EF4-FFF2-40B4-BE49-F238E27FC236}">
                  <a16:creationId xmlns:a16="http://schemas.microsoft.com/office/drawing/2014/main" id="{23AEFDD3-988B-414B-8B39-31678BB18E43}"/>
                </a:ext>
              </a:extLst>
            </p:cNvPr>
            <p:cNvSpPr/>
            <p:nvPr/>
          </p:nvSpPr>
          <p:spPr>
            <a:xfrm>
              <a:off x="7455839" y="7619919"/>
              <a:ext cx="11553464" cy="12918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nSpc>
                  <a:spcPct val="150000"/>
                </a:lnSpc>
                <a:defRPr sz="3000">
                  <a:solidFill>
                    <a:srgbClr val="FFFFFF"/>
                  </a:solidFill>
                </a:defRPr>
              </a:pPr>
              <a:r>
                <a:rPr lang="en-AU" dirty="0">
                  <a:solidFill>
                    <a:schemeClr val="tx2"/>
                  </a:solidFill>
                  <a:latin typeface="Guardian TextEgyp" panose="02060503050503060803" pitchFamily="18" charset="77"/>
                </a:rPr>
                <a:t>London Consulting Group</a:t>
              </a:r>
            </a:p>
            <a:p>
              <a:pPr defTabSz="457200">
                <a:lnSpc>
                  <a:spcPct val="150000"/>
                </a:lnSpc>
                <a:spcBef>
                  <a:spcPts val="0"/>
                </a:spcBef>
                <a:defRPr sz="2200" b="0">
                  <a:solidFill>
                    <a:srgbClr val="FFFFFF"/>
                  </a:solidFill>
                </a:defRPr>
              </a:pPr>
              <a:r>
                <a:rPr lang="en-AU" sz="2400" dirty="0">
                  <a:solidFill>
                    <a:schemeClr val="tx1"/>
                  </a:solidFill>
                  <a:latin typeface="Guardian TextEgyp" panose="02060503050503060803" pitchFamily="18" charset="77"/>
                  <a:hlinkClick r:id="rId3"/>
                </a:rPr>
                <a:t>contact@londoncg.com</a:t>
              </a:r>
              <a:endParaRPr lang="en-AU" sz="2400" dirty="0">
                <a:solidFill>
                  <a:schemeClr val="tx1"/>
                </a:solidFill>
                <a:latin typeface="Guardian TextEgyp" panose="02060503050503060803" pitchFamily="18" charset="77"/>
              </a:endParaRPr>
            </a:p>
          </p:txBody>
        </p:sp>
        <p:sp>
          <p:nvSpPr>
            <p:cNvPr id="10" name="Line">
              <a:extLst>
                <a:ext uri="{FF2B5EF4-FFF2-40B4-BE49-F238E27FC236}">
                  <a16:creationId xmlns:a16="http://schemas.microsoft.com/office/drawing/2014/main" id="{7942E331-B2B7-1741-AB4D-9A3201562D26}"/>
                </a:ext>
              </a:extLst>
            </p:cNvPr>
            <p:cNvSpPr/>
            <p:nvPr/>
          </p:nvSpPr>
          <p:spPr>
            <a:xfrm flipV="1">
              <a:off x="6985574" y="7526115"/>
              <a:ext cx="17392" cy="1656636"/>
            </a:xfrm>
            <a:prstGeom prst="line">
              <a:avLst/>
            </a:prstGeom>
            <a:noFill/>
            <a:ln w="25400" cap="flat">
              <a:solidFill>
                <a:srgbClr val="A2D7CA"/>
              </a:solidFill>
              <a:prstDash val="solid"/>
              <a:round/>
            </a:ln>
            <a:effectLst/>
          </p:spPr>
          <p:txBody>
            <a:bodyPr wrap="square" lIns="45718" tIns="45718" rIns="45718" bIns="45718" numCol="1" anchor="t">
              <a:noAutofit/>
            </a:bodyPr>
            <a:lstStyle/>
            <a:p>
              <a:pPr>
                <a:spcBef>
                  <a:spcPts val="0"/>
                </a:spcBef>
                <a:defRPr b="0">
                  <a:solidFill>
                    <a:srgbClr val="000000"/>
                  </a:solidFill>
                  <a:latin typeface="+mn-lt"/>
                  <a:ea typeface="+mn-ea"/>
                  <a:cs typeface="+mn-cs"/>
                  <a:sym typeface="Calibri"/>
                </a:defRPr>
              </a:pPr>
              <a:endParaRPr/>
            </a:p>
          </p:txBody>
        </p:sp>
      </p:grpSp>
      <p:pic>
        <p:nvPicPr>
          <p:cNvPr id="11" name="Picture 10">
            <a:extLst>
              <a:ext uri="{FF2B5EF4-FFF2-40B4-BE49-F238E27FC236}">
                <a16:creationId xmlns:a16="http://schemas.microsoft.com/office/drawing/2014/main" id="{1636BA96-F451-2746-96E5-7CFE88FE593B}"/>
              </a:ext>
            </a:extLst>
          </p:cNvPr>
          <p:cNvPicPr>
            <a:picLocks noChangeAspect="1"/>
          </p:cNvPicPr>
          <p:nvPr/>
        </p:nvPicPr>
        <p:blipFill>
          <a:blip r:embed="rId4"/>
          <a:stretch>
            <a:fillRect/>
          </a:stretch>
        </p:blipFill>
        <p:spPr>
          <a:xfrm>
            <a:off x="2067325" y="3905672"/>
            <a:ext cx="3558537" cy="2038386"/>
          </a:xfrm>
          <a:prstGeom prst="rect">
            <a:avLst/>
          </a:prstGeom>
        </p:spPr>
      </p:pic>
    </p:spTree>
    <p:extLst>
      <p:ext uri="{BB962C8B-B14F-4D97-AF65-F5344CB8AC3E}">
        <p14:creationId xmlns:p14="http://schemas.microsoft.com/office/powerpoint/2010/main" val="624361049"/>
      </p:ext>
    </p:extLst>
  </p:cSld>
  <p:clrMapOvr>
    <a:masterClrMapping/>
  </p:clrMapOvr>
  <p:transition spd="med"/>
</p:sld>
</file>

<file path=ppt/theme/theme1.xml><?xml version="1.0" encoding="utf-8"?>
<a:theme xmlns:a="http://schemas.openxmlformats.org/drawingml/2006/main" name="Office Theme">
  <a:themeElements>
    <a:clrScheme name="London 2019">
      <a:dk1>
        <a:srgbClr val="000000"/>
      </a:dk1>
      <a:lt1>
        <a:srgbClr val="A1D6CA"/>
      </a:lt1>
      <a:dk2>
        <a:srgbClr val="008974"/>
      </a:dk2>
      <a:lt2>
        <a:srgbClr val="FEFFFE"/>
      </a:lt2>
      <a:accent1>
        <a:srgbClr val="00BF6F"/>
      </a:accent1>
      <a:accent2>
        <a:srgbClr val="A1D6CA"/>
      </a:accent2>
      <a:accent3>
        <a:srgbClr val="A4A4A6"/>
      </a:accent3>
      <a:accent4>
        <a:srgbClr val="FEFFFE"/>
      </a:accent4>
      <a:accent5>
        <a:srgbClr val="008974"/>
      </a:accent5>
      <a:accent6>
        <a:srgbClr val="000000"/>
      </a:accent6>
      <a:hlink>
        <a:srgbClr val="00BF6F"/>
      </a:hlink>
      <a:folHlink>
        <a:srgbClr val="A4A4A6"/>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44336"/>
      </a:accent1>
      <a:accent2>
        <a:srgbClr val="E91E63"/>
      </a:accent2>
      <a:accent3>
        <a:srgbClr val="9C27B0"/>
      </a:accent3>
      <a:accent4>
        <a:srgbClr val="673AB7"/>
      </a:accent4>
      <a:accent5>
        <a:srgbClr val="3F51B5"/>
      </a:accent5>
      <a:accent6>
        <a:srgbClr val="2196F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5240</TotalTime>
  <Words>936</Words>
  <Application>Microsoft Office PowerPoint</Application>
  <PresentationFormat>Custom</PresentationFormat>
  <Paragraphs>65</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Guardian Egyp Medium</vt:lpstr>
      <vt:lpstr>Guardian Egyp Regular</vt:lpstr>
      <vt:lpstr>Guardian Egyp Thin</vt:lpstr>
      <vt:lpstr>Guardian TextEgyp</vt:lpstr>
      <vt:lpstr>Guardian TextEgyp Medium</vt:lpstr>
      <vt:lpstr>Open Sans</vt:lpstr>
      <vt:lpstr>Poppins Regular</vt:lpstr>
      <vt:lpstr>Office Theme</vt:lpstr>
      <vt:lpstr>PowerPoint Presentation</vt:lpstr>
      <vt:lpstr>How Autonomy Creates Resilience During Crisis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Dante Cadena</dc:creator>
  <cp:lastModifiedBy>Marlene Kellenberger</cp:lastModifiedBy>
  <cp:revision>355</cp:revision>
  <dcterms:modified xsi:type="dcterms:W3CDTF">2020-04-03T20:02:55Z</dcterms:modified>
</cp:coreProperties>
</file>