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65" r:id="rId2"/>
    <p:sldId id="267" r:id="rId3"/>
    <p:sldId id="266" r:id="rId4"/>
    <p:sldId id="297" r:id="rId5"/>
    <p:sldId id="298" r:id="rId6"/>
    <p:sldId id="299" r:id="rId7"/>
    <p:sldId id="300" r:id="rId8"/>
    <p:sldId id="301" r:id="rId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1pPr>
    <a:lvl2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2pPr>
    <a:lvl3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3pPr>
    <a:lvl4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4pPr>
    <a:lvl5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5pPr>
    <a:lvl6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6pPr>
    <a:lvl7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7pPr>
    <a:lvl8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8pPr>
    <a:lvl9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60"/>
    <a:srgbClr val="26588D"/>
    <a:srgbClr val="88B6AD"/>
    <a:srgbClr val="1768FD"/>
    <a:srgbClr val="0E3375"/>
    <a:srgbClr val="008A75"/>
    <a:srgbClr val="000000"/>
    <a:srgbClr val="5B5B5B"/>
    <a:srgbClr val="00C26F"/>
    <a:srgbClr val="A2D7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BCDCC"/>
          </a:solidFill>
        </a:fill>
      </a:tcStyle>
    </a:wholeTbl>
    <a:band2H>
      <a:tcTxStyle/>
      <a:tcStyle>
        <a:tcBdr/>
        <a:fill>
          <a:solidFill>
            <a:srgbClr val="FDE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CBE3"/>
          </a:solidFill>
        </a:fill>
      </a:tcStyle>
    </a:wholeTbl>
    <a:band2H>
      <a:tcTxStyle/>
      <a:tcStyle>
        <a:tcBdr/>
        <a:fill>
          <a:solidFill>
            <a:srgbClr val="EFE7F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DCFA"/>
          </a:solidFill>
        </a:fill>
      </a:tcStyle>
    </a:wholeTbl>
    <a:band2H>
      <a:tcTxStyle/>
      <a:tcStyle>
        <a:tcBdr/>
        <a:fill>
          <a:solidFill>
            <a:srgbClr val="E7EEF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61" autoAdjust="0"/>
    <p:restoredTop sz="93400" autoAdjust="0"/>
  </p:normalViewPr>
  <p:slideViewPr>
    <p:cSldViewPr snapToObjects="1">
      <p:cViewPr varScale="1">
        <p:scale>
          <a:sx n="40" d="100"/>
          <a:sy n="40" d="100"/>
        </p:scale>
        <p:origin x="744" y="58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96" d="100"/>
          <a:sy n="96" d="100"/>
        </p:scale>
        <p:origin x="2480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8" name="Shape 14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4321933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1828800" latinLnBrk="0">
      <a:defRPr sz="2400">
        <a:latin typeface="+mn-lt"/>
        <a:ea typeface="+mn-ea"/>
        <a:cs typeface="+mn-cs"/>
        <a:sym typeface="Calibri"/>
      </a:defRPr>
    </a:lvl1pPr>
    <a:lvl2pPr indent="228600" defTabSz="1828800" latinLnBrk="0">
      <a:defRPr sz="2400">
        <a:latin typeface="+mn-lt"/>
        <a:ea typeface="+mn-ea"/>
        <a:cs typeface="+mn-cs"/>
        <a:sym typeface="Calibri"/>
      </a:defRPr>
    </a:lvl2pPr>
    <a:lvl3pPr indent="457200" defTabSz="1828800" latinLnBrk="0">
      <a:defRPr sz="2400">
        <a:latin typeface="+mn-lt"/>
        <a:ea typeface="+mn-ea"/>
        <a:cs typeface="+mn-cs"/>
        <a:sym typeface="Calibri"/>
      </a:defRPr>
    </a:lvl3pPr>
    <a:lvl4pPr indent="685800" defTabSz="1828800" latinLnBrk="0">
      <a:defRPr sz="2400">
        <a:latin typeface="+mn-lt"/>
        <a:ea typeface="+mn-ea"/>
        <a:cs typeface="+mn-cs"/>
        <a:sym typeface="Calibri"/>
      </a:defRPr>
    </a:lvl4pPr>
    <a:lvl5pPr indent="914400" defTabSz="1828800" latinLnBrk="0">
      <a:defRPr sz="2400">
        <a:latin typeface="+mn-lt"/>
        <a:ea typeface="+mn-ea"/>
        <a:cs typeface="+mn-cs"/>
        <a:sym typeface="Calibri"/>
      </a:defRPr>
    </a:lvl5pPr>
    <a:lvl6pPr indent="1143000" defTabSz="1828800" latinLnBrk="0">
      <a:defRPr sz="2400">
        <a:latin typeface="+mn-lt"/>
        <a:ea typeface="+mn-ea"/>
        <a:cs typeface="+mn-cs"/>
        <a:sym typeface="Calibri"/>
      </a:defRPr>
    </a:lvl6pPr>
    <a:lvl7pPr indent="1371600" defTabSz="1828800" latinLnBrk="0">
      <a:defRPr sz="2400">
        <a:latin typeface="+mn-lt"/>
        <a:ea typeface="+mn-ea"/>
        <a:cs typeface="+mn-cs"/>
        <a:sym typeface="Calibri"/>
      </a:defRPr>
    </a:lvl7pPr>
    <a:lvl8pPr indent="1600200" defTabSz="1828800" latinLnBrk="0">
      <a:defRPr sz="2400">
        <a:latin typeface="+mn-lt"/>
        <a:ea typeface="+mn-ea"/>
        <a:cs typeface="+mn-cs"/>
        <a:sym typeface="Calibri"/>
      </a:defRPr>
    </a:lvl8pPr>
    <a:lvl9pPr indent="1828800" defTabSz="1828800" latinLnBrk="0">
      <a:defRPr sz="24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68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006BE02D-20C0-F840-AFAC-BEA99C74FDC2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4825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006BE02D-20C0-F840-AFAC-BEA99C74FDC2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899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006BE02D-20C0-F840-AFAC-BEA99C74FDC2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394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050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nsition cover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52F7576-B234-9846-929A-1167296EF3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5" y="6084488"/>
            <a:ext cx="12744921" cy="2598269"/>
          </a:xfrm>
        </p:spPr>
        <p:txBody>
          <a:bodyPr anchor="t"/>
          <a:lstStyle>
            <a:lvl1pPr algn="l">
              <a:defRPr sz="11500" b="0" i="0" cap="none" spc="0">
                <a:solidFill>
                  <a:schemeClr val="tx2"/>
                </a:solidFill>
                <a:latin typeface="Guardian Egyp Thin" panose="02060303050503060803" pitchFamily="18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3832D55-0666-9440-9A34-82E989B296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21828" y="5204646"/>
            <a:ext cx="12744450" cy="846488"/>
          </a:xfrm>
        </p:spPr>
        <p:txBody>
          <a:bodyPr/>
          <a:lstStyle>
            <a:lvl1pPr marL="0" indent="0">
              <a:buNone/>
              <a:defRPr sz="3600" b="0" i="0">
                <a:solidFill>
                  <a:schemeClr val="tx1"/>
                </a:solidFill>
                <a:latin typeface="Guardian TextEgyp Medium" panose="02060503050503060803" pitchFamily="18" charset="77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73101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+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27302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lank + Logo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CDDE1ED-BAD1-1543-BF43-6112C13D2E0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4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1797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54088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lank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95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80B40-0D23-7F41-BE68-C64E7259B1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5" y="2175147"/>
            <a:ext cx="20161250" cy="3336925"/>
          </a:xfrm>
        </p:spPr>
        <p:txBody>
          <a:bodyPr anchor="ctr"/>
          <a:lstStyle>
            <a:lvl1pPr algn="ctr">
              <a:defRPr sz="8800" cap="none" spc="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1BF4A52-1E8F-7F41-8B78-05280B6755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8AE4F2B-6216-854F-9F90-EECC33F007A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11375" y="5801637"/>
            <a:ext cx="20161250" cy="732105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171509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1349" userDrawn="1">
          <p15:clr>
            <a:srgbClr val="FBAE40"/>
          </p15:clr>
        </p15:guide>
        <p15:guide id="2" pos="1330" userDrawn="1">
          <p15:clr>
            <a:srgbClr val="FBAE40"/>
          </p15:clr>
        </p15:guide>
        <p15:guide id="3" pos="1403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80B40-0D23-7F41-BE68-C64E7259B1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5" y="2176707"/>
            <a:ext cx="20161250" cy="3336925"/>
          </a:xfrm>
        </p:spPr>
        <p:txBody>
          <a:bodyPr anchor="ctr"/>
          <a:lstStyle>
            <a:lvl1pPr algn="ctr">
              <a:defRPr sz="8800" cap="none" spc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C9ECD55-0034-D74A-A76F-37F1EB5DEE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4" cy="759300"/>
          </a:xfrm>
          <a:prstGeom prst="rect">
            <a:avLst/>
          </a:prstGeom>
        </p:spPr>
      </p:pic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013F90DA-14BC-D74A-9351-6A238F27E0E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11375" y="5801637"/>
            <a:ext cx="20161250" cy="732105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816684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1349">
          <p15:clr>
            <a:srgbClr val="FBAE40"/>
          </p15:clr>
        </p15:guide>
        <p15:guide id="2" pos="1330">
          <p15:clr>
            <a:srgbClr val="FBAE40"/>
          </p15:clr>
        </p15:guide>
        <p15:guide id="3" pos="1403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85E76-608E-234C-A052-F8FF1CD370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111374" y="5075580"/>
            <a:ext cx="20161252" cy="5956300"/>
          </a:xfrm>
        </p:spPr>
        <p:txBody>
          <a:bodyPr/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80631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85E76-608E-234C-A052-F8FF1CD370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111374" y="5075580"/>
            <a:ext cx="9720586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8799DD6-671F-F447-ACF9-2D09EF11CCC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550587" y="5075580"/>
            <a:ext cx="9720586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890221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85E76-608E-234C-A052-F8FF1CD370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111374" y="5075580"/>
            <a:ext cx="6192194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B2CC4EE1-B217-8047-BB8E-5ADF65FE61D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095903" y="5075580"/>
            <a:ext cx="6192194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FBF7EF99-CA78-FB40-954C-0D649F8791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080431" y="5075580"/>
            <a:ext cx="6192194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915559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 +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0D1BD3F-77FA-BC47-A9A3-4A89A841CBB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111374" y="5075238"/>
            <a:ext cx="9720586" cy="595630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8BB2396B-6318-E94E-84F6-A202B4C43F8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52039" y="5075580"/>
            <a:ext cx="9720586" cy="5956300"/>
          </a:xfrm>
        </p:spPr>
        <p:txBody>
          <a:bodyPr anchor="ctr"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477547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0D1BD3F-77FA-BC47-A9A3-4A89A841CBB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111374" y="5075238"/>
            <a:ext cx="9720586" cy="3763963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FFBCF2CF-AFB1-0140-8DE1-AE522B2D57A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566014" y="5075238"/>
            <a:ext cx="9720586" cy="3763963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DE71093B-5350-A847-A69D-2F823949237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111374" y="9113411"/>
            <a:ext cx="9720586" cy="3763963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7089157F-99D0-E444-A446-03546F60F89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2566014" y="9113411"/>
            <a:ext cx="9720586" cy="37639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32095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Description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3" y="2365513"/>
            <a:ext cx="20161254" cy="2511287"/>
          </a:xfrm>
        </p:spPr>
        <p:txBody>
          <a:bodyPr anchor="ctr"/>
          <a:lstStyle>
            <a:lvl1pPr>
              <a:defRPr cap="none" spc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85E76-608E-234C-A052-F8FF1CD370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111373" y="5075580"/>
            <a:ext cx="20161254" cy="5956300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  <a:lvl2pPr marL="457200" indent="0">
              <a:buNone/>
              <a:defRPr>
                <a:solidFill>
                  <a:schemeClr val="tx2"/>
                </a:solidFill>
              </a:defRPr>
            </a:lvl2pPr>
            <a:lvl3pPr marL="914400" indent="0">
              <a:buNone/>
              <a:defRPr>
                <a:solidFill>
                  <a:schemeClr val="tx2"/>
                </a:solidFill>
              </a:defRPr>
            </a:lvl3pPr>
            <a:lvl4pPr marL="1371600" indent="0">
              <a:buNone/>
              <a:defRPr>
                <a:solidFill>
                  <a:schemeClr val="tx2"/>
                </a:solidFill>
              </a:defRPr>
            </a:lvl4pPr>
            <a:lvl5pPr marL="1828800" indent="0"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EDD4F5-ABE1-BC41-9DE6-885F1C4E79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4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4091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2111374" y="2425147"/>
            <a:ext cx="20161252" cy="24516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 anchor="ctr"/>
          <a:lstStyle/>
          <a:p>
            <a:endParaRPr lang="en-US" dirty="0"/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2111374" y="5115336"/>
            <a:ext cx="20161254" cy="81114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0" r:id="rId2"/>
    <p:sldLayoutId id="2147483667" r:id="rId3"/>
    <p:sldLayoutId id="2147483661" r:id="rId4"/>
    <p:sldLayoutId id="2147483670" r:id="rId5"/>
    <p:sldLayoutId id="2147483671" r:id="rId6"/>
    <p:sldLayoutId id="2147483672" r:id="rId7"/>
    <p:sldLayoutId id="2147483673" r:id="rId8"/>
    <p:sldLayoutId id="2147483663" r:id="rId9"/>
    <p:sldLayoutId id="2147483668" r:id="rId10"/>
    <p:sldLayoutId id="2147483664" r:id="rId11"/>
    <p:sldLayoutId id="2147483665" r:id="rId12"/>
    <p:sldLayoutId id="2147483666" r:id="rId13"/>
  </p:sldLayoutIdLst>
  <p:transition spd="med"/>
  <p:txStyles>
    <p:titleStyle>
      <a:lvl1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solidFill>
            <a:schemeClr val="tx1">
              <a:lumMod val="50000"/>
            </a:schemeClr>
          </a:solidFill>
          <a:uFillTx/>
          <a:latin typeface="Guardian Egyp Regular" panose="02060503050503060803" pitchFamily="18" charset="0"/>
          <a:ea typeface="Guardian Egyp Regular" panose="02060503050503060803" pitchFamily="18" charset="0"/>
          <a:cs typeface="Guardian Egyp Regular" panose="02060503050503060803" pitchFamily="18" charset="0"/>
          <a:sym typeface="Poppins Regular"/>
        </a:defRPr>
      </a:lvl1pPr>
      <a:lvl2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2pPr>
      <a:lvl3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3pPr>
      <a:lvl4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4pPr>
      <a:lvl5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5pPr>
      <a:lvl6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6pPr>
      <a:lvl7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7pPr>
      <a:lvl8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8pPr>
      <a:lvl9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9pPr>
    </p:titleStyle>
    <p:bodyStyle>
      <a:lvl1pPr marL="204107" marR="0" indent="-204107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1pPr>
      <a:lvl2pPr marL="695325" marR="0" indent="-238125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2pPr>
      <a:lvl3pPr marL="1200148" marR="0" indent="-285748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3pPr>
      <a:lvl4pPr marL="16891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4pPr>
      <a:lvl5pPr marL="21463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5pPr>
      <a:lvl6pPr marL="26035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424242"/>
          </a:solidFill>
          <a:uFillTx/>
          <a:latin typeface="Open Sans"/>
          <a:ea typeface="Open Sans"/>
          <a:cs typeface="Open Sans"/>
          <a:sym typeface="Open Sans"/>
        </a:defRPr>
      </a:lvl6pPr>
      <a:lvl7pPr marL="30607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424242"/>
          </a:solidFill>
          <a:uFillTx/>
          <a:latin typeface="Open Sans"/>
          <a:ea typeface="Open Sans"/>
          <a:cs typeface="Open Sans"/>
          <a:sym typeface="Open Sans"/>
        </a:defRPr>
      </a:lvl7pPr>
      <a:lvl8pPr marL="35179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424242"/>
          </a:solidFill>
          <a:uFillTx/>
          <a:latin typeface="Open Sans"/>
          <a:ea typeface="Open Sans"/>
          <a:cs typeface="Open Sans"/>
          <a:sym typeface="Open Sans"/>
        </a:defRPr>
      </a:lvl8pPr>
      <a:lvl9pPr marL="39751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424242"/>
          </a:solidFill>
          <a:uFillTx/>
          <a:latin typeface="Open Sans"/>
          <a:ea typeface="Open Sans"/>
          <a:cs typeface="Open Sans"/>
          <a:sym typeface="Open Sans"/>
        </a:defRPr>
      </a:lvl9pPr>
    </p:bodyStyle>
    <p:otherStyle>
      <a:lvl1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lene.kellenberger@londoncg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18" Type="http://schemas.openxmlformats.org/officeDocument/2006/relationships/image" Target="../media/image24.png"/><Relationship Id="rId3" Type="http://schemas.openxmlformats.org/officeDocument/2006/relationships/image" Target="../media/image9.jpe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jpe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10.jpe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arlene.kellenberger@londoncg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id="{039E8874-964A-824F-ADA8-4BC0CA08B6E8}"/>
              </a:ext>
            </a:extLst>
          </p:cNvPr>
          <p:cNvSpPr txBox="1"/>
          <p:nvPr/>
        </p:nvSpPr>
        <p:spPr>
          <a:xfrm>
            <a:off x="6992370" y="4198809"/>
            <a:ext cx="14563110" cy="3947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6" tIns="91436" rIns="91436" bIns="91436">
            <a:spAutoFit/>
          </a:bodyPr>
          <a:lstStyle>
            <a:lvl1pPr>
              <a:defRPr sz="9700" b="0" cap="all" spc="388">
                <a:solidFill>
                  <a:srgbClr val="FFFFFF"/>
                </a:solidFill>
                <a:latin typeface="Poppins Regular"/>
                <a:ea typeface="Poppins Regular"/>
                <a:cs typeface="Poppins Regular"/>
                <a:sym typeface="Poppins Regular"/>
              </a:defRPr>
            </a:lvl1pPr>
          </a:lstStyle>
          <a:p>
            <a:r>
              <a:rPr lang="en-US" sz="116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Remote Work </a:t>
            </a:r>
          </a:p>
          <a:p>
            <a:r>
              <a:rPr lang="en-US" sz="116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Readiness</a:t>
            </a:r>
          </a:p>
        </p:txBody>
      </p:sp>
      <p:sp>
        <p:nvSpPr>
          <p:cNvPr id="3" name="Propuesta">
            <a:extLst>
              <a:ext uri="{FF2B5EF4-FFF2-40B4-BE49-F238E27FC236}">
                <a16:creationId xmlns:a16="http://schemas.microsoft.com/office/drawing/2014/main" id="{F0E8B443-2A5F-5A43-8DBF-E37D8AB55613}"/>
              </a:ext>
            </a:extLst>
          </p:cNvPr>
          <p:cNvSpPr txBox="1"/>
          <p:nvPr/>
        </p:nvSpPr>
        <p:spPr>
          <a:xfrm>
            <a:off x="6992370" y="3617640"/>
            <a:ext cx="3725692" cy="738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91436" tIns="91436" rIns="91436" bIns="91436">
            <a:spAutoFit/>
          </a:bodyPr>
          <a:lstStyle>
            <a:lvl1pPr>
              <a:defRPr sz="5500" b="0" cap="all" spc="440">
                <a:solidFill>
                  <a:srgbClr val="00BF6F"/>
                </a:solidFill>
              </a:defRPr>
            </a:lvl1pPr>
          </a:lstStyle>
          <a:p>
            <a:r>
              <a:rPr lang="en-US" sz="3600" cap="none" spc="0" dirty="0">
                <a:solidFill>
                  <a:schemeClr val="tx1"/>
                </a:solidFill>
                <a:latin typeface="Guardian Egyp Medium" panose="02060503050503060803" pitchFamily="18" charset="77"/>
              </a:rPr>
              <a:t>Active Supervision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5EF7C7-A472-194A-BE75-DD54A001D789}"/>
              </a:ext>
            </a:extLst>
          </p:cNvPr>
          <p:cNvGrpSpPr/>
          <p:nvPr/>
        </p:nvGrpSpPr>
        <p:grpSpPr>
          <a:xfrm>
            <a:off x="6985574" y="9411463"/>
            <a:ext cx="12023729" cy="1656636"/>
            <a:chOff x="6985574" y="7526115"/>
            <a:chExt cx="12023729" cy="1656636"/>
          </a:xfrm>
        </p:grpSpPr>
        <p:sp>
          <p:nvSpPr>
            <p:cNvPr id="9" name="AutoShape 3">
              <a:extLst>
                <a:ext uri="{FF2B5EF4-FFF2-40B4-BE49-F238E27FC236}">
                  <a16:creationId xmlns:a16="http://schemas.microsoft.com/office/drawing/2014/main" id="{23AEFDD3-988B-414B-8B39-31678BB18E43}"/>
                </a:ext>
              </a:extLst>
            </p:cNvPr>
            <p:cNvSpPr/>
            <p:nvPr/>
          </p:nvSpPr>
          <p:spPr>
            <a:xfrm>
              <a:off x="7455839" y="7619919"/>
              <a:ext cx="11553464" cy="1291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>
                <a:lnSpc>
                  <a:spcPct val="150000"/>
                </a:lnSpc>
                <a:defRPr sz="3000">
                  <a:solidFill>
                    <a:srgbClr val="FFFFFF"/>
                  </a:solidFill>
                </a:defRPr>
              </a:pPr>
              <a:r>
                <a:rPr lang="es-ES" dirty="0">
                  <a:solidFill>
                    <a:schemeClr val="tx2"/>
                  </a:solidFill>
                  <a:latin typeface="Guardian TextEgyp" panose="02060503050503060803" pitchFamily="18" charset="77"/>
                </a:rPr>
                <a:t>London </a:t>
              </a:r>
              <a:r>
                <a:rPr lang="es-ES" dirty="0" err="1">
                  <a:solidFill>
                    <a:schemeClr val="tx2"/>
                  </a:solidFill>
                  <a:latin typeface="Guardian TextEgyp" panose="02060503050503060803" pitchFamily="18" charset="77"/>
                </a:rPr>
                <a:t>Consulting</a:t>
              </a:r>
              <a:r>
                <a:rPr lang="es-ES" dirty="0">
                  <a:solidFill>
                    <a:schemeClr val="tx2"/>
                  </a:solidFill>
                  <a:latin typeface="Guardian TextEgyp" panose="02060503050503060803" pitchFamily="18" charset="77"/>
                </a:rPr>
                <a:t> </a:t>
              </a:r>
              <a:r>
                <a:rPr lang="es-ES" dirty="0" err="1">
                  <a:solidFill>
                    <a:schemeClr val="tx2"/>
                  </a:solidFill>
                  <a:latin typeface="Guardian TextEgyp" panose="02060503050503060803" pitchFamily="18" charset="77"/>
                </a:rPr>
                <a:t>Group</a:t>
              </a:r>
              <a:endParaRPr dirty="0">
                <a:solidFill>
                  <a:schemeClr val="tx2"/>
                </a:solidFill>
                <a:latin typeface="Guardian TextEgyp" panose="02060503050503060803" pitchFamily="18" charset="77"/>
              </a:endParaRPr>
            </a:p>
            <a:p>
              <a:pPr defTabSz="457200">
                <a:lnSpc>
                  <a:spcPct val="150000"/>
                </a:lnSpc>
                <a:spcBef>
                  <a:spcPts val="0"/>
                </a:spcBef>
                <a:defRPr sz="2200" b="0">
                  <a:solidFill>
                    <a:srgbClr val="FFFFFF"/>
                  </a:solidFill>
                </a:defRPr>
              </a:pPr>
              <a:r>
                <a:rPr lang="es-ES" sz="2400" dirty="0" err="1">
                  <a:solidFill>
                    <a:schemeClr val="tx1"/>
                  </a:solidFill>
                  <a:latin typeface="Guardian TextEgyp" panose="02060503050503060803" pitchFamily="18" charset="77"/>
                  <a:hlinkClick r:id="rId3"/>
                </a:rPr>
                <a:t>contact</a:t>
              </a:r>
              <a:r>
                <a:rPr sz="2400" dirty="0">
                  <a:solidFill>
                    <a:schemeClr val="tx1"/>
                  </a:solidFill>
                  <a:latin typeface="Guardian TextEgyp" panose="02060503050503060803" pitchFamily="18" charset="77"/>
                  <a:hlinkClick r:id="rId3"/>
                </a:rPr>
                <a:t>@londoncg.com</a:t>
              </a:r>
              <a:endParaRPr lang="en-US" sz="2400" dirty="0">
                <a:solidFill>
                  <a:schemeClr val="tx1"/>
                </a:solidFill>
                <a:latin typeface="Guardian TextEgyp" panose="02060503050503060803" pitchFamily="18" charset="77"/>
              </a:endParaRPr>
            </a:p>
          </p:txBody>
        </p:sp>
        <p:sp>
          <p:nvSpPr>
            <p:cNvPr id="10" name="Line">
              <a:extLst>
                <a:ext uri="{FF2B5EF4-FFF2-40B4-BE49-F238E27FC236}">
                  <a16:creationId xmlns:a16="http://schemas.microsoft.com/office/drawing/2014/main" id="{7942E331-B2B7-1741-AB4D-9A3201562D26}"/>
                </a:ext>
              </a:extLst>
            </p:cNvPr>
            <p:cNvSpPr/>
            <p:nvPr/>
          </p:nvSpPr>
          <p:spPr>
            <a:xfrm flipV="1">
              <a:off x="6985574" y="7526115"/>
              <a:ext cx="17392" cy="1656636"/>
            </a:xfrm>
            <a:prstGeom prst="line">
              <a:avLst/>
            </a:prstGeom>
            <a:noFill/>
            <a:ln w="25400" cap="flat">
              <a:solidFill>
                <a:srgbClr val="A2D7CA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spcBef>
                  <a:spcPts val="0"/>
                </a:spcBef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1636BA96-F451-2746-96E5-7CFE88FE59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7325" y="3905672"/>
            <a:ext cx="3558537" cy="203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38242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E7E60-C21D-4C4D-9E63-2860C0316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uardian Egyp Regular" panose="02060503050503060803" pitchFamily="18" charset="0"/>
              </a:rPr>
              <a:t>Agenda</a:t>
            </a:r>
            <a:endParaRPr lang="en-US" b="1" dirty="0">
              <a:latin typeface="Guardian Egyp Regular" panose="02060503050503060803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11811B-CAB8-C641-A2C0-27672D26315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n-US" sz="4800" dirty="0"/>
              <a:t>Team Agreement</a:t>
            </a:r>
          </a:p>
          <a:p>
            <a:pPr marL="342900" indent="-342900">
              <a:buClr>
                <a:schemeClr val="accent5"/>
              </a:buClr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342900" indent="-342900">
              <a:buClr>
                <a:schemeClr val="accent5"/>
              </a:buClr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342900" indent="-342900"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n-US" sz="4800" dirty="0"/>
              <a:t>Remote Work Tools</a:t>
            </a:r>
          </a:p>
          <a:p>
            <a:pPr marL="342900" indent="-342900">
              <a:buClr>
                <a:schemeClr val="accent5"/>
              </a:buClr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342900" indent="-342900">
              <a:buClr>
                <a:schemeClr val="accent5"/>
              </a:buClr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0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2583517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FE911-5A7C-9D41-B3A0-637C52DAA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1375" y="6084488"/>
            <a:ext cx="17209417" cy="2598269"/>
          </a:xfrm>
        </p:spPr>
        <p:txBody>
          <a:bodyPr/>
          <a:lstStyle/>
          <a:p>
            <a:r>
              <a:rPr lang="en-US" dirty="0"/>
              <a:t>Team Agreement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2CE014-4E18-8B4F-BA50-D66861E033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Remote Work Readiness</a:t>
            </a:r>
          </a:p>
        </p:txBody>
      </p:sp>
    </p:spTree>
    <p:extLst>
      <p:ext uri="{BB962C8B-B14F-4D97-AF65-F5344CB8AC3E}">
        <p14:creationId xmlns:p14="http://schemas.microsoft.com/office/powerpoint/2010/main" val="325986420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5E4E276D-7425-4959-8096-5686F3751F10}"/>
              </a:ext>
            </a:extLst>
          </p:cNvPr>
          <p:cNvGrpSpPr/>
          <p:nvPr/>
        </p:nvGrpSpPr>
        <p:grpSpPr>
          <a:xfrm>
            <a:off x="958752" y="2897560"/>
            <a:ext cx="10513168" cy="9638813"/>
            <a:chOff x="1030760" y="2465512"/>
            <a:chExt cx="11780997" cy="10801200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419F2F66-9306-4105-A187-D093C0A97408}"/>
                </a:ext>
              </a:extLst>
            </p:cNvPr>
            <p:cNvSpPr/>
            <p:nvPr/>
          </p:nvSpPr>
          <p:spPr>
            <a:xfrm>
              <a:off x="1030760" y="2465512"/>
              <a:ext cx="10801200" cy="10801200"/>
            </a:xfrm>
            <a:prstGeom prst="ellipse">
              <a:avLst/>
            </a:prstGeom>
            <a:solidFill>
              <a:srgbClr val="007260"/>
            </a:solidFill>
            <a:ln w="38100" cap="flat">
              <a:solidFill>
                <a:schemeClr val="accent3">
                  <a:lumMod val="20000"/>
                  <a:lumOff val="8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6" tIns="91436" rIns="91436" bIns="91436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8175EA7-A07B-441F-BCED-636BB5BAE623}"/>
                </a:ext>
              </a:extLst>
            </p:cNvPr>
            <p:cNvCxnSpPr>
              <a:stCxn id="2" idx="0"/>
              <a:endCxn id="2" idx="4"/>
            </p:cNvCxnSpPr>
            <p:nvPr/>
          </p:nvCxnSpPr>
          <p:spPr>
            <a:xfrm>
              <a:off x="6431360" y="2465512"/>
              <a:ext cx="0" cy="10801200"/>
            </a:xfrm>
            <a:prstGeom prst="line">
              <a:avLst/>
            </a:prstGeom>
            <a:noFill/>
            <a:ln w="38100" cap="flat">
              <a:solidFill>
                <a:schemeClr val="accent3">
                  <a:lumMod val="20000"/>
                  <a:lumOff val="8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31C84AC6-218B-45BC-B79B-4CA9B255CF21}"/>
                </a:ext>
              </a:extLst>
            </p:cNvPr>
            <p:cNvCxnSpPr>
              <a:cxnSpLocks/>
              <a:stCxn id="2" idx="2"/>
            </p:cNvCxnSpPr>
            <p:nvPr/>
          </p:nvCxnSpPr>
          <p:spPr>
            <a:xfrm>
              <a:off x="1030760" y="7866112"/>
              <a:ext cx="10801200" cy="0"/>
            </a:xfrm>
            <a:prstGeom prst="line">
              <a:avLst/>
            </a:prstGeom>
            <a:noFill/>
            <a:ln w="38100" cap="flat">
              <a:solidFill>
                <a:schemeClr val="accent3">
                  <a:lumMod val="20000"/>
                  <a:lumOff val="8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81428BE9-8150-45A0-AAD4-937D9A7AF273}"/>
                </a:ext>
              </a:extLst>
            </p:cNvPr>
            <p:cNvSpPr/>
            <p:nvPr/>
          </p:nvSpPr>
          <p:spPr>
            <a:xfrm>
              <a:off x="3993844" y="5338055"/>
              <a:ext cx="4876800" cy="4876800"/>
            </a:xfrm>
            <a:prstGeom prst="ellipse">
              <a:avLst/>
            </a:prstGeom>
            <a:solidFill>
              <a:srgbClr val="FFFFFF"/>
            </a:solidFill>
            <a:ln w="25400" cap="flat">
              <a:solidFill>
                <a:schemeClr val="accent3">
                  <a:lumMod val="20000"/>
                  <a:lumOff val="8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6" tIns="91436" rIns="91436" bIns="91436" numCol="1" spcCol="38100" rtlCol="0" anchor="ctr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0D11507B-5932-4CFF-88BC-EC2652E719B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811757" y="2465512"/>
              <a:ext cx="0" cy="10621886"/>
            </a:xfrm>
            <a:prstGeom prst="straightConnector1">
              <a:avLst/>
            </a:prstGeom>
            <a:ln w="38100" cap="rnd">
              <a:solidFill>
                <a:schemeClr val="accent3"/>
              </a:solidFill>
              <a:prstDash val="solid"/>
              <a:round/>
              <a:headEnd type="none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F994FB1-BDEA-448C-A498-6343B5163CF9}"/>
                </a:ext>
              </a:extLst>
            </p:cNvPr>
            <p:cNvSpPr/>
            <p:nvPr/>
          </p:nvSpPr>
          <p:spPr>
            <a:xfrm rot="18672919">
              <a:off x="1355332" y="4182956"/>
              <a:ext cx="5300746" cy="242497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>
                  <a:gd name="adj" fmla="val 10888198"/>
                </a:avLst>
              </a:prstTxWarp>
              <a:spAutoFit/>
            </a:bodyPr>
            <a:lstStyle/>
            <a:p>
              <a:pPr algn="ctr"/>
              <a:r>
                <a:rPr 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Guardian Egyp"/>
                </a:rPr>
                <a:t>Technical Readiness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4EBAF827-AC41-4CF8-8708-0C0AF9AA533D}"/>
                </a:ext>
              </a:extLst>
            </p:cNvPr>
            <p:cNvSpPr/>
            <p:nvPr/>
          </p:nvSpPr>
          <p:spPr>
            <a:xfrm rot="2536368">
              <a:off x="6232846" y="4182956"/>
              <a:ext cx="5300746" cy="242497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>
                  <a:gd name="adj" fmla="val 10888198"/>
                </a:avLst>
              </a:prstTxWarp>
              <a:spAutoFit/>
            </a:bodyPr>
            <a:lstStyle/>
            <a:p>
              <a:pPr algn="ctr"/>
              <a:r>
                <a:rPr lang="es-MX" sz="540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Guardian Egyp"/>
                </a:rPr>
                <a:t>T</a:t>
              </a:r>
              <a:r>
                <a:rPr lang="en-US" sz="5400" dirty="0" err="1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Guardian Egyp"/>
                </a:rPr>
                <a:t>ime</a:t>
              </a:r>
              <a:r>
                <a:rPr lang="en-US" sz="540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Guardian Egyp"/>
                </a:rPr>
                <a:t> Management</a:t>
              </a:r>
              <a:endParaRPr 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Guardian Egyp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291688BD-C38B-4B0D-814E-BC0B1F84ADE8}"/>
                </a:ext>
              </a:extLst>
            </p:cNvPr>
            <p:cNvSpPr/>
            <p:nvPr/>
          </p:nvSpPr>
          <p:spPr>
            <a:xfrm rot="13650863">
              <a:off x="1355332" y="9204336"/>
              <a:ext cx="5300746" cy="242497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>
                  <a:gd name="adj" fmla="val 10888198"/>
                </a:avLst>
              </a:prstTxWarp>
              <a:spAutoFit/>
            </a:bodyPr>
            <a:lstStyle/>
            <a:p>
              <a:pPr algn="ctr"/>
              <a:r>
                <a:rPr 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Guardian Egyp"/>
                </a:rPr>
                <a:t>Attitude and Culture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7A59B12E-BB71-4244-B436-923E72098D90}"/>
                </a:ext>
              </a:extLst>
            </p:cNvPr>
            <p:cNvSpPr/>
            <p:nvPr/>
          </p:nvSpPr>
          <p:spPr>
            <a:xfrm rot="7965553">
              <a:off x="6309046" y="9204336"/>
              <a:ext cx="5300746" cy="242497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>
                  <a:gd name="adj" fmla="val 10888198"/>
                </a:avLst>
              </a:prstTxWarp>
              <a:spAutoFit/>
            </a:bodyPr>
            <a:lstStyle/>
            <a:p>
              <a:pPr algn="ctr"/>
              <a:r>
                <a:rPr lang="en-US" sz="5400" b="1" cap="none" spc="0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Guardian Egyp"/>
                </a:rPr>
                <a:t>Business Prep</a:t>
              </a: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B3C66B91-5AAB-934C-B0F5-8CD02E14A466}"/>
              </a:ext>
            </a:extLst>
          </p:cNvPr>
          <p:cNvSpPr txBox="1"/>
          <p:nvPr/>
        </p:nvSpPr>
        <p:spPr>
          <a:xfrm>
            <a:off x="1310513" y="628602"/>
            <a:ext cx="13914907" cy="1031051"/>
          </a:xfrm>
          <a:prstGeom prst="rect">
            <a:avLst/>
          </a:prstGeom>
          <a:noFill/>
        </p:spPr>
        <p:txBody>
          <a:bodyPr wrap="none" lIns="91320" tIns="0" rIns="0" bIns="0" rtlCol="0">
            <a:spAutoFit/>
          </a:bodyPr>
          <a:lstStyle/>
          <a:p>
            <a:pPr defTabSz="1826005"/>
            <a:r>
              <a:rPr lang="en-US" sz="6700" b="1" spc="300" dirty="0">
                <a:solidFill>
                  <a:srgbClr val="373545"/>
                </a:solidFill>
                <a:latin typeface="Guardian Egyp Regular"/>
                <a:ea typeface="Noto Sans" panose="020B0502040504020204" pitchFamily="34" charset="0"/>
                <a:cs typeface="Guardian Egyp Regular"/>
              </a:rPr>
              <a:t>Building a strong Team Agreement </a:t>
            </a:r>
          </a:p>
        </p:txBody>
      </p:sp>
      <p:sp>
        <p:nvSpPr>
          <p:cNvPr id="38" name="TextBox 109">
            <a:extLst>
              <a:ext uri="{FF2B5EF4-FFF2-40B4-BE49-F238E27FC236}">
                <a16:creationId xmlns:a16="http://schemas.microsoft.com/office/drawing/2014/main" id="{7FAA6946-DF39-4988-8B1C-5C029096E927}"/>
              </a:ext>
            </a:extLst>
          </p:cNvPr>
          <p:cNvSpPr txBox="1"/>
          <p:nvPr/>
        </p:nvSpPr>
        <p:spPr>
          <a:xfrm>
            <a:off x="13637290" y="2496365"/>
            <a:ext cx="9937101" cy="10441201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defTabSz="1826005"/>
            <a:r>
              <a:rPr lang="en-US" sz="31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Technical Readiness</a:t>
            </a:r>
          </a:p>
          <a:p>
            <a:pPr algn="just" defTabSz="1826005"/>
            <a:r>
              <a:rPr lang="en-US" sz="24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Have a connection of &gt; 10 Mb/sec.</a:t>
            </a:r>
          </a:p>
          <a:p>
            <a:pPr algn="just" defTabSz="1826005"/>
            <a:r>
              <a:rPr lang="en-US" sz="24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Use a headset and light the way to use your webcam.</a:t>
            </a:r>
          </a:p>
          <a:p>
            <a:pPr algn="just" defTabSz="1826005"/>
            <a:r>
              <a:rPr lang="en-US" sz="24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Try connection and sound 5 minutes before videocalls.</a:t>
            </a:r>
          </a:p>
          <a:p>
            <a:pPr algn="just" defTabSz="1826005"/>
            <a:endParaRPr lang="en-US" sz="2400" b="0" dirty="0">
              <a:solidFill>
                <a:srgbClr val="000000"/>
              </a:solidFill>
              <a:latin typeface="Guardian Egyp Regular"/>
              <a:ea typeface="Open Sans Light" panose="020B0306030504020204" pitchFamily="34" charset="0"/>
              <a:cs typeface="Guardian Egyp Regular"/>
            </a:endParaRPr>
          </a:p>
          <a:p>
            <a:pPr defTabSz="1826005"/>
            <a:r>
              <a:rPr lang="en-US" sz="31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Time Management</a:t>
            </a:r>
          </a:p>
          <a:p>
            <a:pPr algn="just" defTabSz="1826005"/>
            <a:r>
              <a:rPr lang="en-US" sz="24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Stick to a routine and always start at the same time.</a:t>
            </a:r>
          </a:p>
          <a:p>
            <a:pPr algn="just" defTabSz="1826005"/>
            <a:r>
              <a:rPr lang="en-US" sz="24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Manage time and energy. Focus on what is important.</a:t>
            </a:r>
          </a:p>
          <a:p>
            <a:pPr algn="just" defTabSz="1826005"/>
            <a:r>
              <a:rPr lang="en-US" sz="24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Over communicate your work to your boss.</a:t>
            </a:r>
          </a:p>
          <a:p>
            <a:pPr algn="just" defTabSz="1826005"/>
            <a:endParaRPr lang="en-US" sz="2400" b="0" dirty="0">
              <a:solidFill>
                <a:srgbClr val="000000"/>
              </a:solidFill>
              <a:latin typeface="Guardian Egyp Regular"/>
              <a:ea typeface="Open Sans Light" panose="020B0306030504020204" pitchFamily="34" charset="0"/>
              <a:cs typeface="Guardian Egyp Regular"/>
            </a:endParaRPr>
          </a:p>
          <a:p>
            <a:pPr defTabSz="1826005"/>
            <a:r>
              <a:rPr lang="en-US" sz="31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Business Readiness</a:t>
            </a:r>
          </a:p>
          <a:p>
            <a:pPr algn="just" defTabSz="1826005"/>
            <a:r>
              <a:rPr lang="en-US" sz="24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Work on a chair not the couch or bed.</a:t>
            </a:r>
          </a:p>
          <a:p>
            <a:pPr algn="just" defTabSz="1826005"/>
            <a:r>
              <a:rPr lang="en-US" sz="24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Be on time always. Punctuality matters. </a:t>
            </a:r>
          </a:p>
          <a:p>
            <a:pPr algn="just" defTabSz="1826005"/>
            <a:r>
              <a:rPr lang="en-US" sz="24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Dress your best.</a:t>
            </a:r>
          </a:p>
          <a:p>
            <a:pPr algn="just" defTabSz="1826005"/>
            <a:endParaRPr lang="en-US" sz="2400" b="0" dirty="0">
              <a:solidFill>
                <a:srgbClr val="000000"/>
              </a:solidFill>
              <a:latin typeface="Guardian Egyp Regular"/>
              <a:ea typeface="Open Sans Light" panose="020B0306030504020204" pitchFamily="34" charset="0"/>
              <a:cs typeface="Guardian Egyp Regular"/>
            </a:endParaRPr>
          </a:p>
          <a:p>
            <a:pPr defTabSz="1826005"/>
            <a:r>
              <a:rPr lang="en-US" sz="31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Attitude and Culture</a:t>
            </a:r>
          </a:p>
          <a:p>
            <a:pPr algn="just" defTabSz="1826005"/>
            <a:r>
              <a:rPr lang="en-US" sz="24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Words Matter. Give Context, be clear on the Actions, and expected Results. </a:t>
            </a:r>
          </a:p>
          <a:p>
            <a:pPr algn="just" defTabSz="1826005"/>
            <a:r>
              <a:rPr lang="en-US" sz="24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Run the extra mile. Assertive communication will be the challenge.</a:t>
            </a:r>
          </a:p>
        </p:txBody>
      </p:sp>
      <p:pic>
        <p:nvPicPr>
          <p:cNvPr id="1028" name="Picture 4" descr="Info4Sure">
            <a:extLst>
              <a:ext uri="{FF2B5EF4-FFF2-40B4-BE49-F238E27FC236}">
                <a16:creationId xmlns:a16="http://schemas.microsoft.com/office/drawing/2014/main" id="{CFF43761-FAAA-4216-A196-0C8969DD2E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3096" y="4676480"/>
            <a:ext cx="2508956" cy="1813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ime Tracking Icons - Download Free Vector Icons | Noun Project">
            <a:extLst>
              <a:ext uri="{FF2B5EF4-FFF2-40B4-BE49-F238E27FC236}">
                <a16:creationId xmlns:a16="http://schemas.microsoft.com/office/drawing/2014/main" id="{5C711B3C-9FCC-4A8E-B409-0F31E4C82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553" y="4909590"/>
            <a:ext cx="1333101" cy="133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Business Bag Icons - Download Free Vector Icons | Noun Project">
            <a:extLst>
              <a:ext uri="{FF2B5EF4-FFF2-40B4-BE49-F238E27FC236}">
                <a16:creationId xmlns:a16="http://schemas.microsoft.com/office/drawing/2014/main" id="{52F0E5EA-2F7A-4522-B44B-13ACA0103B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678" y="9021192"/>
            <a:ext cx="1574199" cy="1574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Attitude Icons - Download Free Vector Icons | Noun Project">
            <a:extLst>
              <a:ext uri="{FF2B5EF4-FFF2-40B4-BE49-F238E27FC236}">
                <a16:creationId xmlns:a16="http://schemas.microsoft.com/office/drawing/2014/main" id="{72406048-7B07-45A1-9BB4-655AC26E1F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708" y="9180737"/>
            <a:ext cx="1602714" cy="1602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4" descr="Info4Sure">
            <a:extLst>
              <a:ext uri="{FF2B5EF4-FFF2-40B4-BE49-F238E27FC236}">
                <a16:creationId xmlns:a16="http://schemas.microsoft.com/office/drawing/2014/main" id="{9F23A6DE-0529-451F-8A32-890010DCB3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40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8541" y="2897560"/>
            <a:ext cx="2259786" cy="1633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6" descr="Time Tracking Icons - Download Free Vector Icons | Noun Project">
            <a:extLst>
              <a:ext uri="{FF2B5EF4-FFF2-40B4-BE49-F238E27FC236}">
                <a16:creationId xmlns:a16="http://schemas.microsoft.com/office/drawing/2014/main" id="{0FDF4601-2A9F-4F7D-81DB-8AE6A511D8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8080" y="5910652"/>
            <a:ext cx="1200708" cy="1200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8" descr="Business Bag Icons - Download Free Vector Icons | Noun Project">
            <a:extLst>
              <a:ext uri="{FF2B5EF4-FFF2-40B4-BE49-F238E27FC236}">
                <a16:creationId xmlns:a16="http://schemas.microsoft.com/office/drawing/2014/main" id="{70D82402-CADC-430A-9D01-99EB2493EC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9503" y="8491403"/>
            <a:ext cx="1417862" cy="141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10" descr="Attitude Icons - Download Free Vector Icons | Noun Project">
            <a:extLst>
              <a:ext uri="{FF2B5EF4-FFF2-40B4-BE49-F238E27FC236}">
                <a16:creationId xmlns:a16="http://schemas.microsoft.com/office/drawing/2014/main" id="{05049678-10C5-4049-84C3-0FE3ED340B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662" y="11289308"/>
            <a:ext cx="1443545" cy="1443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Rectángulo 5">
            <a:extLst>
              <a:ext uri="{FF2B5EF4-FFF2-40B4-BE49-F238E27FC236}">
                <a16:creationId xmlns:a16="http://schemas.microsoft.com/office/drawing/2014/main" id="{B30F66BB-BCE4-4191-BEB2-69087393876E}"/>
              </a:ext>
            </a:extLst>
          </p:cNvPr>
          <p:cNvSpPr/>
          <p:nvPr/>
        </p:nvSpPr>
        <p:spPr>
          <a:xfrm>
            <a:off x="3984238" y="6652263"/>
            <a:ext cx="3587842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600">
                <a:solidFill>
                  <a:srgbClr val="007260"/>
                </a:solidFill>
                <a:latin typeface="Guardian Egyp"/>
              </a:rPr>
              <a:t>The Four </a:t>
            </a:r>
            <a:br>
              <a:rPr lang="en-US" sz="6600">
                <a:solidFill>
                  <a:srgbClr val="007260"/>
                </a:solidFill>
                <a:latin typeface="Guardian Egyp"/>
              </a:rPr>
            </a:br>
            <a:r>
              <a:rPr lang="en-US" sz="6600">
                <a:solidFill>
                  <a:srgbClr val="007260"/>
                </a:solidFill>
                <a:latin typeface="Guardian Egyp"/>
              </a:rPr>
              <a:t>Principles</a:t>
            </a:r>
          </a:p>
        </p:txBody>
      </p:sp>
    </p:spTree>
    <p:extLst>
      <p:ext uri="{BB962C8B-B14F-4D97-AF65-F5344CB8AC3E}">
        <p14:creationId xmlns:p14="http://schemas.microsoft.com/office/powerpoint/2010/main" val="1551374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FE911-5A7C-9D41-B3A0-637C52DAA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1375" y="6084488"/>
            <a:ext cx="17209417" cy="2598269"/>
          </a:xfrm>
        </p:spPr>
        <p:txBody>
          <a:bodyPr/>
          <a:lstStyle/>
          <a:p>
            <a:r>
              <a:rPr lang="en-US" dirty="0"/>
              <a:t>Remote Work Tools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2CE014-4E18-8B4F-BA50-D66861E033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Remote Work Readiness</a:t>
            </a:r>
          </a:p>
        </p:txBody>
      </p:sp>
    </p:spTree>
    <p:extLst>
      <p:ext uri="{BB962C8B-B14F-4D97-AF65-F5344CB8AC3E}">
        <p14:creationId xmlns:p14="http://schemas.microsoft.com/office/powerpoint/2010/main" val="428049676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8" name="Picture 20" descr="Google G Suite Business Email Account | S Naidu Tech">
            <a:extLst>
              <a:ext uri="{FF2B5EF4-FFF2-40B4-BE49-F238E27FC236}">
                <a16:creationId xmlns:a16="http://schemas.microsoft.com/office/drawing/2014/main" id="{EF58BB63-E82E-405A-A3B5-B477448143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8028" y="7813015"/>
            <a:ext cx="2458765" cy="2458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B3C66B91-5AAB-934C-B0F5-8CD02E14A466}"/>
              </a:ext>
            </a:extLst>
          </p:cNvPr>
          <p:cNvSpPr txBox="1"/>
          <p:nvPr/>
        </p:nvSpPr>
        <p:spPr>
          <a:xfrm>
            <a:off x="1310513" y="628602"/>
            <a:ext cx="17399835" cy="1031051"/>
          </a:xfrm>
          <a:prstGeom prst="rect">
            <a:avLst/>
          </a:prstGeom>
          <a:noFill/>
        </p:spPr>
        <p:txBody>
          <a:bodyPr wrap="none" lIns="91320" tIns="0" rIns="0" bIns="0" rtlCol="0">
            <a:spAutoFit/>
          </a:bodyPr>
          <a:lstStyle/>
          <a:p>
            <a:pPr defTabSz="1826005"/>
            <a:r>
              <a:rPr lang="en-US" sz="6700" b="1" spc="300" dirty="0">
                <a:solidFill>
                  <a:srgbClr val="373545"/>
                </a:solidFill>
                <a:latin typeface="Guardian Egyp Regular"/>
                <a:ea typeface="Noto Sans" panose="020B0502040504020204" pitchFamily="34" charset="0"/>
                <a:cs typeface="Guardian Egyp Regular"/>
              </a:rPr>
              <a:t>Choose the proper tools and integrate them</a:t>
            </a:r>
          </a:p>
        </p:txBody>
      </p:sp>
      <p:sp>
        <p:nvSpPr>
          <p:cNvPr id="3" name="Arrow: Up 2">
            <a:extLst>
              <a:ext uri="{FF2B5EF4-FFF2-40B4-BE49-F238E27FC236}">
                <a16:creationId xmlns:a16="http://schemas.microsoft.com/office/drawing/2014/main" id="{2E32CF60-8D9B-4D2C-8658-18A53690FEB9}"/>
              </a:ext>
            </a:extLst>
          </p:cNvPr>
          <p:cNvSpPr/>
          <p:nvPr/>
        </p:nvSpPr>
        <p:spPr>
          <a:xfrm>
            <a:off x="3145537" y="2681536"/>
            <a:ext cx="360040" cy="8317630"/>
          </a:xfrm>
          <a:prstGeom prst="up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91436" tIns="91436" rIns="91436" bIns="91436" numCol="1" spcCol="38100" rtlCol="0" anchor="ctr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25" name="Arrow: Up 24">
            <a:extLst>
              <a:ext uri="{FF2B5EF4-FFF2-40B4-BE49-F238E27FC236}">
                <a16:creationId xmlns:a16="http://schemas.microsoft.com/office/drawing/2014/main" id="{F9212D97-BCDC-4BC2-8A1E-38625474D209}"/>
              </a:ext>
            </a:extLst>
          </p:cNvPr>
          <p:cNvSpPr/>
          <p:nvPr/>
        </p:nvSpPr>
        <p:spPr>
          <a:xfrm rot="5400000">
            <a:off x="12161204" y="2154067"/>
            <a:ext cx="360040" cy="18288000"/>
          </a:xfrm>
          <a:prstGeom prst="up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91436" tIns="91436" rIns="91436" bIns="91436" numCol="1" spcCol="38100" rtlCol="0" anchor="ctr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26" name="TextBox 109">
            <a:extLst>
              <a:ext uri="{FF2B5EF4-FFF2-40B4-BE49-F238E27FC236}">
                <a16:creationId xmlns:a16="http://schemas.microsoft.com/office/drawing/2014/main" id="{AE82EC8E-AD53-4982-AC61-B55DA9527F4E}"/>
              </a:ext>
            </a:extLst>
          </p:cNvPr>
          <p:cNvSpPr txBox="1"/>
          <p:nvPr/>
        </p:nvSpPr>
        <p:spPr>
          <a:xfrm rot="16200000">
            <a:off x="-1548049" y="6740707"/>
            <a:ext cx="8421209" cy="707767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40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Communication Responsiveness</a:t>
            </a:r>
          </a:p>
        </p:txBody>
      </p:sp>
      <p:sp>
        <p:nvSpPr>
          <p:cNvPr id="27" name="TextBox 109">
            <a:extLst>
              <a:ext uri="{FF2B5EF4-FFF2-40B4-BE49-F238E27FC236}">
                <a16:creationId xmlns:a16="http://schemas.microsoft.com/office/drawing/2014/main" id="{46E36212-C8A3-420E-B48B-065BA07E9FE1}"/>
              </a:ext>
            </a:extLst>
          </p:cNvPr>
          <p:cNvSpPr txBox="1"/>
          <p:nvPr/>
        </p:nvSpPr>
        <p:spPr>
          <a:xfrm>
            <a:off x="8542834" y="11550096"/>
            <a:ext cx="8421209" cy="707767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40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Decision Making</a:t>
            </a:r>
            <a:endParaRPr lang="en-US" sz="4000" b="1" dirty="0">
              <a:solidFill>
                <a:srgbClr val="000000"/>
              </a:solidFill>
              <a:latin typeface="Guardian Egyp Regular"/>
              <a:ea typeface="League Spartan" charset="0"/>
              <a:cs typeface="Guardian Egyp Regular"/>
            </a:endParaRPr>
          </a:p>
        </p:txBody>
      </p:sp>
      <p:sp>
        <p:nvSpPr>
          <p:cNvPr id="5" name="Plus Sign 4">
            <a:extLst>
              <a:ext uri="{FF2B5EF4-FFF2-40B4-BE49-F238E27FC236}">
                <a16:creationId xmlns:a16="http://schemas.microsoft.com/office/drawing/2014/main" id="{21B7C4C7-798C-42B5-8386-7CE68AF80C4E}"/>
              </a:ext>
            </a:extLst>
          </p:cNvPr>
          <p:cNvSpPr/>
          <p:nvPr/>
        </p:nvSpPr>
        <p:spPr>
          <a:xfrm>
            <a:off x="2331825" y="2693112"/>
            <a:ext cx="792088" cy="792088"/>
          </a:xfrm>
          <a:prstGeom prst="mathPlus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28" name="Plus Sign 27">
            <a:extLst>
              <a:ext uri="{FF2B5EF4-FFF2-40B4-BE49-F238E27FC236}">
                <a16:creationId xmlns:a16="http://schemas.microsoft.com/office/drawing/2014/main" id="{E44A79E4-15F1-46E2-8FDE-2A16128CC07B}"/>
              </a:ext>
            </a:extLst>
          </p:cNvPr>
          <p:cNvSpPr/>
          <p:nvPr/>
        </p:nvSpPr>
        <p:spPr>
          <a:xfrm>
            <a:off x="20693136" y="11604922"/>
            <a:ext cx="792088" cy="792088"/>
          </a:xfrm>
          <a:prstGeom prst="mathPlus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6" name="Minus Sign 5">
            <a:extLst>
              <a:ext uri="{FF2B5EF4-FFF2-40B4-BE49-F238E27FC236}">
                <a16:creationId xmlns:a16="http://schemas.microsoft.com/office/drawing/2014/main" id="{A7438F4F-E066-49ED-B614-E6451805D60F}"/>
              </a:ext>
            </a:extLst>
          </p:cNvPr>
          <p:cNvSpPr/>
          <p:nvPr/>
        </p:nvSpPr>
        <p:spPr>
          <a:xfrm>
            <a:off x="2209121" y="11508515"/>
            <a:ext cx="1092126" cy="1092126"/>
          </a:xfrm>
          <a:prstGeom prst="mathMinus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33" name="TextBox 109">
            <a:extLst>
              <a:ext uri="{FF2B5EF4-FFF2-40B4-BE49-F238E27FC236}">
                <a16:creationId xmlns:a16="http://schemas.microsoft.com/office/drawing/2014/main" id="{7BFADD6C-412B-404D-9B5D-DF7A43CBB155}"/>
              </a:ext>
            </a:extLst>
          </p:cNvPr>
          <p:cNvSpPr txBox="1"/>
          <p:nvPr/>
        </p:nvSpPr>
        <p:spPr>
          <a:xfrm>
            <a:off x="15712718" y="2471018"/>
            <a:ext cx="4104456" cy="584656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s-MX" sz="32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Video </a:t>
            </a:r>
            <a:r>
              <a:rPr lang="en-US" sz="32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Conferencing</a:t>
            </a:r>
          </a:p>
        </p:txBody>
      </p:sp>
      <p:pic>
        <p:nvPicPr>
          <p:cNvPr id="2050" name="Picture 2" descr="SalesLoft | App Directory - Zoom">
            <a:extLst>
              <a:ext uri="{FF2B5EF4-FFF2-40B4-BE49-F238E27FC236}">
                <a16:creationId xmlns:a16="http://schemas.microsoft.com/office/drawing/2014/main" id="{003E99CA-C1CE-4D3F-9DEA-11C23A0691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3702" y="3414871"/>
            <a:ext cx="1562727" cy="1562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Google Meet">
            <a:extLst>
              <a:ext uri="{FF2B5EF4-FFF2-40B4-BE49-F238E27FC236}">
                <a16:creationId xmlns:a16="http://schemas.microsoft.com/office/drawing/2014/main" id="{47E0C0DC-40E3-45F9-8A97-E7B9490A1D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8007" y="3344094"/>
            <a:ext cx="1250618" cy="1250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Skype - Wikipedia">
            <a:extLst>
              <a:ext uri="{FF2B5EF4-FFF2-40B4-BE49-F238E27FC236}">
                <a16:creationId xmlns:a16="http://schemas.microsoft.com/office/drawing/2014/main" id="{58FC29CC-4142-4DF5-9255-2E35534ADB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5883" y="3362201"/>
            <a:ext cx="1273588" cy="1273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109">
            <a:extLst>
              <a:ext uri="{FF2B5EF4-FFF2-40B4-BE49-F238E27FC236}">
                <a16:creationId xmlns:a16="http://schemas.microsoft.com/office/drawing/2014/main" id="{573B99EB-160D-4E53-9C2A-3F53CC2766AF}"/>
              </a:ext>
            </a:extLst>
          </p:cNvPr>
          <p:cNvSpPr txBox="1"/>
          <p:nvPr/>
        </p:nvSpPr>
        <p:spPr>
          <a:xfrm>
            <a:off x="15627665" y="7293471"/>
            <a:ext cx="4104456" cy="584656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32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Instant</a:t>
            </a:r>
            <a:r>
              <a:rPr lang="es-MX" sz="32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Messaging</a:t>
            </a:r>
          </a:p>
        </p:txBody>
      </p:sp>
      <p:pic>
        <p:nvPicPr>
          <p:cNvPr id="2058" name="Picture 10" descr="Slack's new logo is a penis swastika / Boing Boing">
            <a:extLst>
              <a:ext uri="{FF2B5EF4-FFF2-40B4-BE49-F238E27FC236}">
                <a16:creationId xmlns:a16="http://schemas.microsoft.com/office/drawing/2014/main" id="{89F1859C-9B74-43B0-AFC6-5E37E4B37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8344" y="8157453"/>
            <a:ext cx="3384159" cy="1504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Google Hangouts - Wikipedia">
            <a:extLst>
              <a:ext uri="{FF2B5EF4-FFF2-40B4-BE49-F238E27FC236}">
                <a16:creationId xmlns:a16="http://schemas.microsoft.com/office/drawing/2014/main" id="{12F72C59-B0DE-47D3-803B-574EDFEBBC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0348" y="8472311"/>
            <a:ext cx="1021773" cy="1182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Box 109">
            <a:extLst>
              <a:ext uri="{FF2B5EF4-FFF2-40B4-BE49-F238E27FC236}">
                <a16:creationId xmlns:a16="http://schemas.microsoft.com/office/drawing/2014/main" id="{4AC3D1AF-EF21-4F50-AD9B-067D4AD05097}"/>
              </a:ext>
            </a:extLst>
          </p:cNvPr>
          <p:cNvSpPr txBox="1"/>
          <p:nvPr/>
        </p:nvSpPr>
        <p:spPr>
          <a:xfrm>
            <a:off x="8275664" y="2619016"/>
            <a:ext cx="4104456" cy="584656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s-MX" sz="32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Project Management</a:t>
            </a:r>
            <a:endParaRPr lang="en-US" sz="3200" b="1" dirty="0">
              <a:solidFill>
                <a:srgbClr val="000000"/>
              </a:solidFill>
              <a:latin typeface="Guardian Egyp Regular"/>
              <a:ea typeface="League Spartan" charset="0"/>
              <a:cs typeface="Guardian Egyp Regular"/>
            </a:endParaRPr>
          </a:p>
        </p:txBody>
      </p:sp>
      <p:sp>
        <p:nvSpPr>
          <p:cNvPr id="49" name="TextBox 109">
            <a:extLst>
              <a:ext uri="{FF2B5EF4-FFF2-40B4-BE49-F238E27FC236}">
                <a16:creationId xmlns:a16="http://schemas.microsoft.com/office/drawing/2014/main" id="{FC4574E8-F08A-4180-8F78-2F8115F9D705}"/>
              </a:ext>
            </a:extLst>
          </p:cNvPr>
          <p:cNvSpPr txBox="1"/>
          <p:nvPr/>
        </p:nvSpPr>
        <p:spPr>
          <a:xfrm>
            <a:off x="7232362" y="7293471"/>
            <a:ext cx="5911514" cy="584656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32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Docs and Kno</a:t>
            </a:r>
            <a:r>
              <a:rPr lang="en-US" sz="32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wledge Base</a:t>
            </a:r>
            <a:endParaRPr lang="en-US" sz="3200" b="1" dirty="0">
              <a:solidFill>
                <a:srgbClr val="000000"/>
              </a:solidFill>
              <a:latin typeface="Guardian Egyp Regular"/>
              <a:ea typeface="League Spartan" charset="0"/>
              <a:cs typeface="Guardian Egyp Regular"/>
            </a:endParaRPr>
          </a:p>
        </p:txBody>
      </p:sp>
      <p:sp>
        <p:nvSpPr>
          <p:cNvPr id="52" name="TextBox 109">
            <a:extLst>
              <a:ext uri="{FF2B5EF4-FFF2-40B4-BE49-F238E27FC236}">
                <a16:creationId xmlns:a16="http://schemas.microsoft.com/office/drawing/2014/main" id="{37B9D7DC-0F31-4537-911E-8801504DF63C}"/>
              </a:ext>
            </a:extLst>
          </p:cNvPr>
          <p:cNvSpPr txBox="1"/>
          <p:nvPr/>
        </p:nvSpPr>
        <p:spPr>
          <a:xfrm>
            <a:off x="2730496" y="4604927"/>
            <a:ext cx="4104456" cy="584656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s-MX" sz="32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E-mail</a:t>
            </a:r>
            <a:endParaRPr lang="en-US" sz="3200" b="1" dirty="0">
              <a:solidFill>
                <a:srgbClr val="000000"/>
              </a:solidFill>
              <a:latin typeface="Guardian Egyp Regular"/>
              <a:ea typeface="League Spartan" charset="0"/>
              <a:cs typeface="Guardian Egyp Regular"/>
            </a:endParaRPr>
          </a:p>
        </p:txBody>
      </p:sp>
      <p:pic>
        <p:nvPicPr>
          <p:cNvPr id="2062" name="Picture 14" descr="Trello Logo">
            <a:extLst>
              <a:ext uri="{FF2B5EF4-FFF2-40B4-BE49-F238E27FC236}">
                <a16:creationId xmlns:a16="http://schemas.microsoft.com/office/drawing/2014/main" id="{9239F332-BBB9-4F92-8DAA-6A9730C384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7464" y="3586766"/>
            <a:ext cx="4070433" cy="125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>
            <a:extLst>
              <a:ext uri="{FF2B5EF4-FFF2-40B4-BE49-F238E27FC236}">
                <a16:creationId xmlns:a16="http://schemas.microsoft.com/office/drawing/2014/main" id="{8695FA70-47D6-4A9B-8F7E-8BFCC584AE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6345" y="4005665"/>
            <a:ext cx="2521745" cy="1664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Picture 22" descr="Notion Software Review: Overview – Features – Pricing">
            <a:extLst>
              <a:ext uri="{FF2B5EF4-FFF2-40B4-BE49-F238E27FC236}">
                <a16:creationId xmlns:a16="http://schemas.microsoft.com/office/drawing/2014/main" id="{54AA1DBE-1541-42AC-B993-DE100CFC90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672" y="8397107"/>
            <a:ext cx="3076575" cy="139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2" name="Picture 24" descr="Microsoft Outlook - Wikipedia">
            <a:extLst>
              <a:ext uri="{FF2B5EF4-FFF2-40B4-BE49-F238E27FC236}">
                <a16:creationId xmlns:a16="http://schemas.microsoft.com/office/drawing/2014/main" id="{3743E105-8BDD-41CD-AEC4-DAB65E369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9699" y="7442349"/>
            <a:ext cx="1462222" cy="1359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4" name="Picture 26">
            <a:extLst>
              <a:ext uri="{FF2B5EF4-FFF2-40B4-BE49-F238E27FC236}">
                <a16:creationId xmlns:a16="http://schemas.microsoft.com/office/drawing/2014/main" id="{347D5F5D-ED9D-4FF7-B8C9-49F28D71A5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14" y="5510998"/>
            <a:ext cx="1468083" cy="111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6" name="Picture 28" descr="12 Go To Meeting Desktop Icon Images - GoToMeeting Join a Meeting ...">
            <a:extLst>
              <a:ext uri="{FF2B5EF4-FFF2-40B4-BE49-F238E27FC236}">
                <a16:creationId xmlns:a16="http://schemas.microsoft.com/office/drawing/2014/main" id="{E7A8E4AB-567E-435D-A65A-1673B7766B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4626" y="5320262"/>
            <a:ext cx="1690258" cy="1576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TextBox 109">
            <a:extLst>
              <a:ext uri="{FF2B5EF4-FFF2-40B4-BE49-F238E27FC236}">
                <a16:creationId xmlns:a16="http://schemas.microsoft.com/office/drawing/2014/main" id="{07EBACE5-0D6F-46C8-9010-DBAEE36BA32E}"/>
              </a:ext>
            </a:extLst>
          </p:cNvPr>
          <p:cNvSpPr txBox="1"/>
          <p:nvPr/>
        </p:nvSpPr>
        <p:spPr>
          <a:xfrm>
            <a:off x="16938895" y="4534605"/>
            <a:ext cx="2136508" cy="953988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s-MX" sz="28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Google</a:t>
            </a:r>
            <a:br>
              <a:rPr lang="en-US" sz="28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28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Meet</a:t>
            </a:r>
            <a:endParaRPr lang="es-MX" sz="2800" dirty="0">
              <a:solidFill>
                <a:srgbClr val="000000"/>
              </a:solidFill>
              <a:latin typeface="Guardian Egyp Regular"/>
              <a:ea typeface="League Spartan" charset="0"/>
              <a:cs typeface="Guardian Egyp Regular"/>
            </a:endParaRPr>
          </a:p>
        </p:txBody>
      </p:sp>
      <p:sp>
        <p:nvSpPr>
          <p:cNvPr id="69" name="TextBox 109">
            <a:extLst>
              <a:ext uri="{FF2B5EF4-FFF2-40B4-BE49-F238E27FC236}">
                <a16:creationId xmlns:a16="http://schemas.microsoft.com/office/drawing/2014/main" id="{A61F462C-4D46-4CA1-9D32-58457367DB39}"/>
              </a:ext>
            </a:extLst>
          </p:cNvPr>
          <p:cNvSpPr txBox="1"/>
          <p:nvPr/>
        </p:nvSpPr>
        <p:spPr>
          <a:xfrm>
            <a:off x="18748920" y="4649556"/>
            <a:ext cx="2136508" cy="953988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s-MX" sz="28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Skype</a:t>
            </a:r>
            <a:br>
              <a:rPr lang="es-MX" sz="28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endParaRPr lang="es-MX" sz="2800" dirty="0">
              <a:solidFill>
                <a:srgbClr val="000000"/>
              </a:solidFill>
              <a:latin typeface="Guardian Egyp Regular"/>
              <a:ea typeface="League Spartan" charset="0"/>
              <a:cs typeface="Guardian Egyp Regular"/>
            </a:endParaRPr>
          </a:p>
        </p:txBody>
      </p:sp>
      <p:sp>
        <p:nvSpPr>
          <p:cNvPr id="72" name="TextBox 109">
            <a:extLst>
              <a:ext uri="{FF2B5EF4-FFF2-40B4-BE49-F238E27FC236}">
                <a16:creationId xmlns:a16="http://schemas.microsoft.com/office/drawing/2014/main" id="{9CD7F324-5816-4D48-91A0-41CCC4C87FC5}"/>
              </a:ext>
            </a:extLst>
          </p:cNvPr>
          <p:cNvSpPr txBox="1"/>
          <p:nvPr/>
        </p:nvSpPr>
        <p:spPr>
          <a:xfrm>
            <a:off x="18142332" y="9628212"/>
            <a:ext cx="2474604" cy="953988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s-MX" sz="28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Google</a:t>
            </a:r>
            <a:br>
              <a:rPr lang="en-US" sz="28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28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Hangouts</a:t>
            </a:r>
            <a:endParaRPr lang="es-MX" sz="2800" dirty="0">
              <a:solidFill>
                <a:srgbClr val="000000"/>
              </a:solidFill>
              <a:latin typeface="Guardian Egyp Regular"/>
              <a:ea typeface="League Spartan" charset="0"/>
              <a:cs typeface="Guardian Egyp Regular"/>
            </a:endParaRPr>
          </a:p>
        </p:txBody>
      </p:sp>
      <p:sp>
        <p:nvSpPr>
          <p:cNvPr id="73" name="TextBox 109">
            <a:extLst>
              <a:ext uri="{FF2B5EF4-FFF2-40B4-BE49-F238E27FC236}">
                <a16:creationId xmlns:a16="http://schemas.microsoft.com/office/drawing/2014/main" id="{4C9998DE-89FF-4F3C-BE5C-6C961F05BF24}"/>
              </a:ext>
            </a:extLst>
          </p:cNvPr>
          <p:cNvSpPr txBox="1"/>
          <p:nvPr/>
        </p:nvSpPr>
        <p:spPr>
          <a:xfrm>
            <a:off x="3481353" y="6641976"/>
            <a:ext cx="2474604" cy="523101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s-MX" sz="28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Gmail</a:t>
            </a:r>
          </a:p>
        </p:txBody>
      </p:sp>
      <p:sp>
        <p:nvSpPr>
          <p:cNvPr id="74" name="TextBox 109">
            <a:extLst>
              <a:ext uri="{FF2B5EF4-FFF2-40B4-BE49-F238E27FC236}">
                <a16:creationId xmlns:a16="http://schemas.microsoft.com/office/drawing/2014/main" id="{BD027EF0-F77E-4259-B405-3B3FB03C2691}"/>
              </a:ext>
            </a:extLst>
          </p:cNvPr>
          <p:cNvSpPr txBox="1"/>
          <p:nvPr/>
        </p:nvSpPr>
        <p:spPr>
          <a:xfrm>
            <a:off x="3481353" y="8800915"/>
            <a:ext cx="2474604" cy="523101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s-MX" sz="28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Outlook</a:t>
            </a:r>
          </a:p>
        </p:txBody>
      </p:sp>
      <p:pic>
        <p:nvPicPr>
          <p:cNvPr id="2078" name="Picture 30" descr="Microsoft Teams - Wikipedia">
            <a:extLst>
              <a:ext uri="{FF2B5EF4-FFF2-40B4-BE49-F238E27FC236}">
                <a16:creationId xmlns:a16="http://schemas.microsoft.com/office/drawing/2014/main" id="{9E4532E9-4519-4B5C-8375-D284D6806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9626" y="8885178"/>
            <a:ext cx="659042" cy="612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109">
            <a:extLst>
              <a:ext uri="{FF2B5EF4-FFF2-40B4-BE49-F238E27FC236}">
                <a16:creationId xmlns:a16="http://schemas.microsoft.com/office/drawing/2014/main" id="{33515529-6138-4066-8341-52DADC91FB69}"/>
              </a:ext>
            </a:extLst>
          </p:cNvPr>
          <p:cNvSpPr txBox="1"/>
          <p:nvPr/>
        </p:nvSpPr>
        <p:spPr>
          <a:xfrm>
            <a:off x="11598096" y="9669282"/>
            <a:ext cx="3312368" cy="953988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s-MX" sz="28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Microsoft</a:t>
            </a:r>
            <a:br>
              <a:rPr lang="es-MX" sz="28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28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Office Suite</a:t>
            </a:r>
          </a:p>
        </p:txBody>
      </p:sp>
      <p:pic>
        <p:nvPicPr>
          <p:cNvPr id="1026" name="Picture 2" descr="Webex is now available | Information Technology Services ...">
            <a:extLst>
              <a:ext uri="{FF2B5EF4-FFF2-40B4-BE49-F238E27FC236}">
                <a16:creationId xmlns:a16="http://schemas.microsoft.com/office/drawing/2014/main" id="{BA04E431-7A60-4603-A9D5-3C5BAE6CD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7518" y="5327591"/>
            <a:ext cx="1587391" cy="1474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hy Should You Consider Upgrading Your MS-Office Suite ...">
            <a:extLst>
              <a:ext uri="{FF2B5EF4-FFF2-40B4-BE49-F238E27FC236}">
                <a16:creationId xmlns:a16="http://schemas.microsoft.com/office/drawing/2014/main" id="{4C248FFE-43D7-4BB4-96D8-1575E728A5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6003" y="8526466"/>
            <a:ext cx="1925999" cy="108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icrosoft Project Reviews: Pricing &amp; Software Features 2020 ...">
            <a:extLst>
              <a:ext uri="{FF2B5EF4-FFF2-40B4-BE49-F238E27FC236}">
                <a16:creationId xmlns:a16="http://schemas.microsoft.com/office/drawing/2014/main" id="{B7DE044A-0623-492C-A640-03D44D31D1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271" y="4909631"/>
            <a:ext cx="3600649" cy="1464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144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val 41">
            <a:extLst>
              <a:ext uri="{FF2B5EF4-FFF2-40B4-BE49-F238E27FC236}">
                <a16:creationId xmlns:a16="http://schemas.microsoft.com/office/drawing/2014/main" id="{EF2A97D0-90B2-4F94-B5CA-C0D3C933DAE8}"/>
              </a:ext>
            </a:extLst>
          </p:cNvPr>
          <p:cNvSpPr/>
          <p:nvPr/>
        </p:nvSpPr>
        <p:spPr>
          <a:xfrm>
            <a:off x="18096656" y="6531212"/>
            <a:ext cx="3888432" cy="388843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2985990-9F64-4D4D-BF82-D1539B4363F5}"/>
              </a:ext>
            </a:extLst>
          </p:cNvPr>
          <p:cNvSpPr/>
          <p:nvPr/>
        </p:nvSpPr>
        <p:spPr>
          <a:xfrm>
            <a:off x="12798820" y="6531212"/>
            <a:ext cx="3888432" cy="388843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3C66B91-5AAB-934C-B0F5-8CD02E14A466}"/>
              </a:ext>
            </a:extLst>
          </p:cNvPr>
          <p:cNvSpPr txBox="1"/>
          <p:nvPr/>
        </p:nvSpPr>
        <p:spPr>
          <a:xfrm>
            <a:off x="1310513" y="628602"/>
            <a:ext cx="8094402" cy="1031051"/>
          </a:xfrm>
          <a:prstGeom prst="rect">
            <a:avLst/>
          </a:prstGeom>
          <a:noFill/>
        </p:spPr>
        <p:txBody>
          <a:bodyPr wrap="none" lIns="91320" tIns="0" rIns="0" bIns="0" rtlCol="0">
            <a:spAutoFit/>
          </a:bodyPr>
          <a:lstStyle/>
          <a:p>
            <a:pPr defTabSz="1826005"/>
            <a:r>
              <a:rPr lang="es-MX" sz="6700" spc="300" dirty="0">
                <a:solidFill>
                  <a:srgbClr val="373545"/>
                </a:solidFill>
                <a:latin typeface="Guardian Egyp Regular"/>
                <a:ea typeface="Noto Sans" panose="020B0502040504020204" pitchFamily="34" charset="0"/>
                <a:cs typeface="Guardian Egyp Regular"/>
              </a:rPr>
              <a:t>F</a:t>
            </a:r>
            <a:r>
              <a:rPr lang="en-US" sz="6700" spc="300" dirty="0" err="1">
                <a:solidFill>
                  <a:srgbClr val="373545"/>
                </a:solidFill>
                <a:latin typeface="Guardian Egyp Regular"/>
                <a:ea typeface="Noto Sans" panose="020B0502040504020204" pitchFamily="34" charset="0"/>
                <a:cs typeface="Guardian Egyp Regular"/>
              </a:rPr>
              <a:t>inal</a:t>
            </a:r>
            <a:r>
              <a:rPr lang="en-US" sz="6700" spc="300" dirty="0">
                <a:solidFill>
                  <a:srgbClr val="373545"/>
                </a:solidFill>
                <a:latin typeface="Guardian Egyp Regular"/>
                <a:ea typeface="Noto Sans" panose="020B0502040504020204" pitchFamily="34" charset="0"/>
                <a:cs typeface="Guardian Egyp Regular"/>
              </a:rPr>
              <a:t> Considerations</a:t>
            </a:r>
            <a:endParaRPr lang="en-US" sz="6700" b="1" spc="300" dirty="0">
              <a:solidFill>
                <a:srgbClr val="373545"/>
              </a:solidFill>
              <a:latin typeface="Guardian Egyp Regular"/>
              <a:ea typeface="Noto Sans" panose="020B0502040504020204" pitchFamily="34" charset="0"/>
              <a:cs typeface="Guardian Egyp Regular"/>
            </a:endParaRPr>
          </a:p>
        </p:txBody>
      </p:sp>
      <p:sp>
        <p:nvSpPr>
          <p:cNvPr id="29" name="TextBox 109">
            <a:extLst>
              <a:ext uri="{FF2B5EF4-FFF2-40B4-BE49-F238E27FC236}">
                <a16:creationId xmlns:a16="http://schemas.microsoft.com/office/drawing/2014/main" id="{A9D8FACA-5D17-41BC-A49F-2AA66D59632A}"/>
              </a:ext>
            </a:extLst>
          </p:cNvPr>
          <p:cNvSpPr txBox="1"/>
          <p:nvPr/>
        </p:nvSpPr>
        <p:spPr>
          <a:xfrm>
            <a:off x="1310513" y="3143786"/>
            <a:ext cx="10881487" cy="646212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dirty="0">
                <a:solidFill>
                  <a:schemeClr val="bg2"/>
                </a:solidFill>
                <a:highlight>
                  <a:srgbClr val="007260"/>
                </a:highlight>
                <a:latin typeface="Guardian Egyp Regular"/>
                <a:ea typeface="League Spartan" charset="0"/>
                <a:cs typeface="Guardian Egyp Regular"/>
              </a:rPr>
              <a:t>Communicate in parallel (Async) not linear (Sync)</a:t>
            </a:r>
          </a:p>
        </p:txBody>
      </p:sp>
      <p:sp>
        <p:nvSpPr>
          <p:cNvPr id="30" name="TextBox 109">
            <a:extLst>
              <a:ext uri="{FF2B5EF4-FFF2-40B4-BE49-F238E27FC236}">
                <a16:creationId xmlns:a16="http://schemas.microsoft.com/office/drawing/2014/main" id="{10AB2333-3E10-496A-99B1-77416CCE76E2}"/>
              </a:ext>
            </a:extLst>
          </p:cNvPr>
          <p:cNvSpPr txBox="1"/>
          <p:nvPr/>
        </p:nvSpPr>
        <p:spPr>
          <a:xfrm>
            <a:off x="12188889" y="3143786"/>
            <a:ext cx="10881487" cy="646212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dirty="0">
                <a:solidFill>
                  <a:schemeClr val="bg2"/>
                </a:solidFill>
                <a:highlight>
                  <a:srgbClr val="007260"/>
                </a:highlight>
                <a:latin typeface="Guardian Egyp Regular"/>
                <a:ea typeface="League Spartan" charset="0"/>
                <a:cs typeface="Guardian Egyp Regular"/>
              </a:rPr>
              <a:t>Give structure to you Knowledge Center</a:t>
            </a:r>
          </a:p>
        </p:txBody>
      </p:sp>
      <p:sp>
        <p:nvSpPr>
          <p:cNvPr id="31" name="TextBox 109">
            <a:extLst>
              <a:ext uri="{FF2B5EF4-FFF2-40B4-BE49-F238E27FC236}">
                <a16:creationId xmlns:a16="http://schemas.microsoft.com/office/drawing/2014/main" id="{8492E0DB-4458-48AF-B507-F9BB51FD352D}"/>
              </a:ext>
            </a:extLst>
          </p:cNvPr>
          <p:cNvSpPr txBox="1"/>
          <p:nvPr/>
        </p:nvSpPr>
        <p:spPr>
          <a:xfrm>
            <a:off x="1310513" y="4331816"/>
            <a:ext cx="10881487" cy="1761902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marL="571500" indent="-571500" defTabSz="1826005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chemeClr val="tx1"/>
                </a:solidFill>
                <a:latin typeface="Guardian Egyp Regular"/>
                <a:ea typeface="League Spartan" charset="0"/>
                <a:cs typeface="Guardian Egyp Regular"/>
              </a:rPr>
              <a:t>Consider that you will loose visibility of your team. </a:t>
            </a:r>
          </a:p>
          <a:p>
            <a:pPr marL="571500" indent="-571500" defTabSz="1826005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chemeClr val="tx1"/>
                </a:solidFill>
                <a:latin typeface="Guardian Egyp Regular"/>
                <a:ea typeface="League Spartan" charset="0"/>
                <a:cs typeface="Guardian Egyp Regular"/>
              </a:rPr>
              <a:t>Be able to manage multiple tasks at different execution times. </a:t>
            </a:r>
          </a:p>
        </p:txBody>
      </p:sp>
      <p:sp>
        <p:nvSpPr>
          <p:cNvPr id="32" name="TextBox 109">
            <a:extLst>
              <a:ext uri="{FF2B5EF4-FFF2-40B4-BE49-F238E27FC236}">
                <a16:creationId xmlns:a16="http://schemas.microsoft.com/office/drawing/2014/main" id="{8940ECB0-75D4-45FC-A356-58EBA425DEE1}"/>
              </a:ext>
            </a:extLst>
          </p:cNvPr>
          <p:cNvSpPr txBox="1"/>
          <p:nvPr/>
        </p:nvSpPr>
        <p:spPr>
          <a:xfrm>
            <a:off x="12188889" y="4331816"/>
            <a:ext cx="10881487" cy="1761902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marL="571500" indent="-571500" defTabSz="1826005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chemeClr val="tx1"/>
                </a:solidFill>
                <a:latin typeface="Guardian Egyp Regular"/>
                <a:ea typeface="League Spartan" charset="0"/>
                <a:cs typeface="Guardian Egyp Regular"/>
              </a:rPr>
              <a:t>Perform a 5’s initiative for your shared folders. </a:t>
            </a:r>
          </a:p>
          <a:p>
            <a:pPr marL="571500" indent="-571500" defTabSz="1826005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chemeClr val="tx1"/>
                </a:solidFill>
                <a:latin typeface="Guardian Egyp Regular"/>
                <a:ea typeface="League Spartan" charset="0"/>
                <a:cs typeface="Guardian Egyp Regular"/>
              </a:rPr>
              <a:t>Structure and standardize the knowledge repository and make it collaborative.  </a:t>
            </a:r>
          </a:p>
        </p:txBody>
      </p:sp>
      <p:pic>
        <p:nvPicPr>
          <p:cNvPr id="3074" name="Picture 2" descr="Client-Side Vs. Server-Side A/B Testing Tools: What's The Difference?">
            <a:extLst>
              <a:ext uri="{FF2B5EF4-FFF2-40B4-BE49-F238E27FC236}">
                <a16:creationId xmlns:a16="http://schemas.microsoft.com/office/drawing/2014/main" id="{EFB0AE87-C120-4B24-9954-148B1D95D3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06" b="71506"/>
          <a:stretch/>
        </p:blipFill>
        <p:spPr bwMode="auto">
          <a:xfrm>
            <a:off x="542376" y="7612767"/>
            <a:ext cx="11683233" cy="913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Box 109">
            <a:extLst>
              <a:ext uri="{FF2B5EF4-FFF2-40B4-BE49-F238E27FC236}">
                <a16:creationId xmlns:a16="http://schemas.microsoft.com/office/drawing/2014/main" id="{CFF1EE2E-494E-4E3E-A47D-04B9B6BE795C}"/>
              </a:ext>
            </a:extLst>
          </p:cNvPr>
          <p:cNvSpPr txBox="1"/>
          <p:nvPr/>
        </p:nvSpPr>
        <p:spPr>
          <a:xfrm>
            <a:off x="1310513" y="6665762"/>
            <a:ext cx="8721248" cy="953988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defTabSz="1826005"/>
            <a:r>
              <a:rPr lang="en-US" sz="2800" i="1" dirty="0">
                <a:solidFill>
                  <a:schemeClr val="tx1"/>
                </a:solidFill>
                <a:latin typeface="Guardian Egyp Regular"/>
                <a:ea typeface="League Spartan" charset="0"/>
                <a:cs typeface="Guardian Egyp Regular"/>
              </a:rPr>
              <a:t>Synchronous Communication and Management</a:t>
            </a:r>
            <a:br>
              <a:rPr lang="en-US" sz="2800" i="1" dirty="0">
                <a:solidFill>
                  <a:schemeClr val="tx1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2800" b="0" i="1" dirty="0">
                <a:solidFill>
                  <a:schemeClr val="tx1"/>
                </a:solidFill>
                <a:latin typeface="Guardian Egyp Regular"/>
                <a:ea typeface="League Spartan" charset="0"/>
                <a:cs typeface="Guardian Egyp Regular"/>
              </a:rPr>
              <a:t>Linear communication topic by topic. </a:t>
            </a:r>
            <a:endParaRPr lang="en-US" sz="2800" i="1" dirty="0">
              <a:solidFill>
                <a:schemeClr val="tx1"/>
              </a:solidFill>
              <a:latin typeface="Guardian Egyp Regular"/>
              <a:ea typeface="League Spartan" charset="0"/>
              <a:cs typeface="Guardian Egyp Regular"/>
            </a:endParaRPr>
          </a:p>
        </p:txBody>
      </p:sp>
      <p:pic>
        <p:nvPicPr>
          <p:cNvPr id="35" name="Picture 2" descr="Client-Side Vs. Server-Side A/B Testing Tools: What's The Difference?">
            <a:extLst>
              <a:ext uri="{FF2B5EF4-FFF2-40B4-BE49-F238E27FC236}">
                <a16:creationId xmlns:a16="http://schemas.microsoft.com/office/drawing/2014/main" id="{5173AB03-30D1-4C4F-A6A0-4B533D3D62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793" b="19445"/>
          <a:stretch/>
        </p:blipFill>
        <p:spPr bwMode="auto">
          <a:xfrm>
            <a:off x="542376" y="9895835"/>
            <a:ext cx="11683233" cy="2606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Box 109">
            <a:extLst>
              <a:ext uri="{FF2B5EF4-FFF2-40B4-BE49-F238E27FC236}">
                <a16:creationId xmlns:a16="http://schemas.microsoft.com/office/drawing/2014/main" id="{8BD49ADC-D4E5-48BC-8456-C16716F440DE}"/>
              </a:ext>
            </a:extLst>
          </p:cNvPr>
          <p:cNvSpPr txBox="1"/>
          <p:nvPr/>
        </p:nvSpPr>
        <p:spPr>
          <a:xfrm>
            <a:off x="1310513" y="8894749"/>
            <a:ext cx="8721248" cy="953988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defTabSz="1826005"/>
            <a:r>
              <a:rPr lang="en-US" sz="2800" i="1" dirty="0">
                <a:solidFill>
                  <a:schemeClr val="tx1"/>
                </a:solidFill>
                <a:latin typeface="Guardian Egyp Regular"/>
                <a:ea typeface="League Spartan" charset="0"/>
                <a:cs typeface="Guardian Egyp Regular"/>
              </a:rPr>
              <a:t>Asynchronous Communication and Management</a:t>
            </a:r>
            <a:br>
              <a:rPr lang="en-US" sz="2800" i="1" dirty="0">
                <a:solidFill>
                  <a:schemeClr val="tx1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2800" b="0" i="1" dirty="0">
                <a:solidFill>
                  <a:schemeClr val="tx1"/>
                </a:solidFill>
                <a:latin typeface="Guardian Egyp Regular"/>
                <a:ea typeface="League Spartan" charset="0"/>
                <a:cs typeface="Guardian Egyp Regular"/>
              </a:rPr>
              <a:t>Parallel communication with different response times. </a:t>
            </a:r>
            <a:endParaRPr lang="en-US" sz="2800" i="1" dirty="0">
              <a:solidFill>
                <a:schemeClr val="tx1"/>
              </a:solidFill>
              <a:latin typeface="Guardian Egyp Regular"/>
              <a:ea typeface="League Spartan" charset="0"/>
              <a:cs typeface="Guardian Egyp Regular"/>
            </a:endParaRPr>
          </a:p>
        </p:txBody>
      </p:sp>
      <p:pic>
        <p:nvPicPr>
          <p:cNvPr id="3076" name="Picture 4" descr="Folder Structure Icons - Download Free Vector Icons | Noun Project">
            <a:extLst>
              <a:ext uri="{FF2B5EF4-FFF2-40B4-BE49-F238E27FC236}">
                <a16:creationId xmlns:a16="http://schemas.microsoft.com/office/drawing/2014/main" id="{3783774F-A3E6-4208-BAAF-4BE0637BC0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2990" y="6618773"/>
            <a:ext cx="2460092" cy="2460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What is the 5s System? | Definitions, Core Concepts &amp; Principles ...">
            <a:extLst>
              <a:ext uri="{FF2B5EF4-FFF2-40B4-BE49-F238E27FC236}">
                <a16:creationId xmlns:a16="http://schemas.microsoft.com/office/drawing/2014/main" id="{2280A655-AF37-4D48-BADD-641E3CD5A8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56696" y="6643106"/>
            <a:ext cx="2705793" cy="2705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401672B0-72AF-4917-B435-6D49EB17AB95}"/>
              </a:ext>
            </a:extLst>
          </p:cNvPr>
          <p:cNvSpPr/>
          <p:nvPr/>
        </p:nvSpPr>
        <p:spPr>
          <a:xfrm>
            <a:off x="15447738" y="9502452"/>
            <a:ext cx="3888432" cy="388843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pic>
        <p:nvPicPr>
          <p:cNvPr id="2050" name="Picture 2" descr="Permissions, superuser Icon With PNG and Vector Format for Free ...">
            <a:extLst>
              <a:ext uri="{FF2B5EF4-FFF2-40B4-BE49-F238E27FC236}">
                <a16:creationId xmlns:a16="http://schemas.microsoft.com/office/drawing/2014/main" id="{A2D667FC-2C5B-471A-AB96-6726C0B881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2274" y="9591321"/>
            <a:ext cx="2659360" cy="265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09">
            <a:extLst>
              <a:ext uri="{FF2B5EF4-FFF2-40B4-BE49-F238E27FC236}">
                <a16:creationId xmlns:a16="http://schemas.microsoft.com/office/drawing/2014/main" id="{E3483080-8CC9-466D-AABE-752ADB30CB91}"/>
              </a:ext>
            </a:extLst>
          </p:cNvPr>
          <p:cNvSpPr txBox="1"/>
          <p:nvPr/>
        </p:nvSpPr>
        <p:spPr>
          <a:xfrm>
            <a:off x="16154652" y="12274654"/>
            <a:ext cx="2474604" cy="830878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24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Permissions Management</a:t>
            </a:r>
          </a:p>
        </p:txBody>
      </p:sp>
      <p:sp>
        <p:nvSpPr>
          <p:cNvPr id="19" name="TextBox 109">
            <a:extLst>
              <a:ext uri="{FF2B5EF4-FFF2-40B4-BE49-F238E27FC236}">
                <a16:creationId xmlns:a16="http://schemas.microsoft.com/office/drawing/2014/main" id="{CE61D837-416B-4D7B-A171-1652AD1DFB18}"/>
              </a:ext>
            </a:extLst>
          </p:cNvPr>
          <p:cNvSpPr txBox="1"/>
          <p:nvPr/>
        </p:nvSpPr>
        <p:spPr>
          <a:xfrm>
            <a:off x="13533820" y="9239782"/>
            <a:ext cx="2474604" cy="830878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24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Structure &amp;</a:t>
            </a:r>
            <a:br>
              <a:rPr lang="en-US" sz="24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24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Standardization</a:t>
            </a:r>
          </a:p>
        </p:txBody>
      </p:sp>
      <p:sp>
        <p:nvSpPr>
          <p:cNvPr id="20" name="TextBox 109">
            <a:extLst>
              <a:ext uri="{FF2B5EF4-FFF2-40B4-BE49-F238E27FC236}">
                <a16:creationId xmlns:a16="http://schemas.microsoft.com/office/drawing/2014/main" id="{2473EB07-49CC-4026-B6B7-D70A9577F2F2}"/>
              </a:ext>
            </a:extLst>
          </p:cNvPr>
          <p:cNvSpPr txBox="1"/>
          <p:nvPr/>
        </p:nvSpPr>
        <p:spPr>
          <a:xfrm>
            <a:off x="18893736" y="9424448"/>
            <a:ext cx="2474604" cy="461546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24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Digital 5’S</a:t>
            </a:r>
          </a:p>
        </p:txBody>
      </p:sp>
    </p:spTree>
    <p:extLst>
      <p:ext uri="{BB962C8B-B14F-4D97-AF65-F5344CB8AC3E}">
        <p14:creationId xmlns:p14="http://schemas.microsoft.com/office/powerpoint/2010/main" val="2893743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id="{039E8874-964A-824F-ADA8-4BC0CA08B6E8}"/>
              </a:ext>
            </a:extLst>
          </p:cNvPr>
          <p:cNvSpPr txBox="1"/>
          <p:nvPr/>
        </p:nvSpPr>
        <p:spPr>
          <a:xfrm>
            <a:off x="6992370" y="4198809"/>
            <a:ext cx="14563110" cy="3947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6" tIns="91436" rIns="91436" bIns="91436">
            <a:spAutoFit/>
          </a:bodyPr>
          <a:lstStyle>
            <a:lvl1pPr>
              <a:defRPr sz="9700" b="0" cap="all" spc="388">
                <a:solidFill>
                  <a:srgbClr val="FFFFFF"/>
                </a:solidFill>
                <a:latin typeface="Poppins Regular"/>
                <a:ea typeface="Poppins Regular"/>
                <a:cs typeface="Poppins Regular"/>
                <a:sym typeface="Poppins Regular"/>
              </a:defRPr>
            </a:lvl1pPr>
          </a:lstStyle>
          <a:p>
            <a:r>
              <a:rPr lang="en-US" sz="116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Remote Work </a:t>
            </a:r>
          </a:p>
          <a:p>
            <a:r>
              <a:rPr lang="en-US" sz="116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Readiness</a:t>
            </a:r>
          </a:p>
        </p:txBody>
      </p:sp>
      <p:sp>
        <p:nvSpPr>
          <p:cNvPr id="3" name="Propuesta">
            <a:extLst>
              <a:ext uri="{FF2B5EF4-FFF2-40B4-BE49-F238E27FC236}">
                <a16:creationId xmlns:a16="http://schemas.microsoft.com/office/drawing/2014/main" id="{F0E8B443-2A5F-5A43-8DBF-E37D8AB55613}"/>
              </a:ext>
            </a:extLst>
          </p:cNvPr>
          <p:cNvSpPr txBox="1"/>
          <p:nvPr/>
        </p:nvSpPr>
        <p:spPr>
          <a:xfrm>
            <a:off x="6992370" y="3617640"/>
            <a:ext cx="3725692" cy="738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91436" tIns="91436" rIns="91436" bIns="91436">
            <a:spAutoFit/>
          </a:bodyPr>
          <a:lstStyle>
            <a:lvl1pPr>
              <a:defRPr sz="5500" b="0" cap="all" spc="440">
                <a:solidFill>
                  <a:srgbClr val="00BF6F"/>
                </a:solidFill>
              </a:defRPr>
            </a:lvl1pPr>
          </a:lstStyle>
          <a:p>
            <a:r>
              <a:rPr lang="en-US" sz="3600" cap="none" spc="0" dirty="0">
                <a:solidFill>
                  <a:schemeClr val="tx1"/>
                </a:solidFill>
                <a:latin typeface="Guardian Egyp Medium" panose="02060503050503060803" pitchFamily="18" charset="77"/>
              </a:rPr>
              <a:t>Active Supervision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5EF7C7-A472-194A-BE75-DD54A001D789}"/>
              </a:ext>
            </a:extLst>
          </p:cNvPr>
          <p:cNvGrpSpPr/>
          <p:nvPr/>
        </p:nvGrpSpPr>
        <p:grpSpPr>
          <a:xfrm>
            <a:off x="6985574" y="9411463"/>
            <a:ext cx="12023729" cy="1656636"/>
            <a:chOff x="6985574" y="7526115"/>
            <a:chExt cx="12023729" cy="1656636"/>
          </a:xfrm>
        </p:grpSpPr>
        <p:sp>
          <p:nvSpPr>
            <p:cNvPr id="9" name="AutoShape 3">
              <a:extLst>
                <a:ext uri="{FF2B5EF4-FFF2-40B4-BE49-F238E27FC236}">
                  <a16:creationId xmlns:a16="http://schemas.microsoft.com/office/drawing/2014/main" id="{23AEFDD3-988B-414B-8B39-31678BB18E43}"/>
                </a:ext>
              </a:extLst>
            </p:cNvPr>
            <p:cNvSpPr/>
            <p:nvPr/>
          </p:nvSpPr>
          <p:spPr>
            <a:xfrm>
              <a:off x="7455839" y="7619919"/>
              <a:ext cx="11553464" cy="1291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>
                <a:lnSpc>
                  <a:spcPct val="150000"/>
                </a:lnSpc>
                <a:defRPr sz="3000">
                  <a:solidFill>
                    <a:srgbClr val="FFFFFF"/>
                  </a:solidFill>
                </a:defRPr>
              </a:pPr>
              <a:r>
                <a:rPr lang="es-ES" dirty="0">
                  <a:solidFill>
                    <a:schemeClr val="tx2"/>
                  </a:solidFill>
                  <a:latin typeface="Guardian TextEgyp" panose="02060503050503060803" pitchFamily="18" charset="77"/>
                </a:rPr>
                <a:t>London </a:t>
              </a:r>
              <a:r>
                <a:rPr lang="es-ES" dirty="0" err="1">
                  <a:solidFill>
                    <a:schemeClr val="tx2"/>
                  </a:solidFill>
                  <a:latin typeface="Guardian TextEgyp" panose="02060503050503060803" pitchFamily="18" charset="77"/>
                </a:rPr>
                <a:t>Consulting</a:t>
              </a:r>
              <a:r>
                <a:rPr lang="es-ES" dirty="0">
                  <a:solidFill>
                    <a:schemeClr val="tx2"/>
                  </a:solidFill>
                  <a:latin typeface="Guardian TextEgyp" panose="02060503050503060803" pitchFamily="18" charset="77"/>
                </a:rPr>
                <a:t> </a:t>
              </a:r>
              <a:r>
                <a:rPr lang="es-ES" dirty="0" err="1">
                  <a:solidFill>
                    <a:schemeClr val="tx2"/>
                  </a:solidFill>
                  <a:latin typeface="Guardian TextEgyp" panose="02060503050503060803" pitchFamily="18" charset="77"/>
                </a:rPr>
                <a:t>Group</a:t>
              </a:r>
              <a:endParaRPr dirty="0">
                <a:solidFill>
                  <a:schemeClr val="tx2"/>
                </a:solidFill>
                <a:latin typeface="Guardian TextEgyp" panose="02060503050503060803" pitchFamily="18" charset="77"/>
              </a:endParaRPr>
            </a:p>
            <a:p>
              <a:pPr defTabSz="457200">
                <a:lnSpc>
                  <a:spcPct val="150000"/>
                </a:lnSpc>
                <a:spcBef>
                  <a:spcPts val="0"/>
                </a:spcBef>
                <a:defRPr sz="2200" b="0">
                  <a:solidFill>
                    <a:srgbClr val="FFFFFF"/>
                  </a:solidFill>
                </a:defRPr>
              </a:pPr>
              <a:r>
                <a:rPr lang="es-ES" sz="2400" dirty="0" err="1">
                  <a:solidFill>
                    <a:schemeClr val="tx1"/>
                  </a:solidFill>
                  <a:latin typeface="Guardian TextEgyp" panose="02060503050503060803" pitchFamily="18" charset="77"/>
                  <a:hlinkClick r:id="rId3"/>
                </a:rPr>
                <a:t>contact</a:t>
              </a:r>
              <a:r>
                <a:rPr sz="2400" dirty="0">
                  <a:solidFill>
                    <a:schemeClr val="tx1"/>
                  </a:solidFill>
                  <a:latin typeface="Guardian TextEgyp" panose="02060503050503060803" pitchFamily="18" charset="77"/>
                  <a:hlinkClick r:id="rId3"/>
                </a:rPr>
                <a:t>@londoncg.com</a:t>
              </a:r>
              <a:endParaRPr lang="en-US" sz="2400" dirty="0">
                <a:solidFill>
                  <a:schemeClr val="tx1"/>
                </a:solidFill>
                <a:latin typeface="Guardian TextEgyp" panose="02060503050503060803" pitchFamily="18" charset="77"/>
              </a:endParaRPr>
            </a:p>
          </p:txBody>
        </p:sp>
        <p:sp>
          <p:nvSpPr>
            <p:cNvPr id="10" name="Line">
              <a:extLst>
                <a:ext uri="{FF2B5EF4-FFF2-40B4-BE49-F238E27FC236}">
                  <a16:creationId xmlns:a16="http://schemas.microsoft.com/office/drawing/2014/main" id="{7942E331-B2B7-1741-AB4D-9A3201562D26}"/>
                </a:ext>
              </a:extLst>
            </p:cNvPr>
            <p:cNvSpPr/>
            <p:nvPr/>
          </p:nvSpPr>
          <p:spPr>
            <a:xfrm flipV="1">
              <a:off x="6985574" y="7526115"/>
              <a:ext cx="17392" cy="1656636"/>
            </a:xfrm>
            <a:prstGeom prst="line">
              <a:avLst/>
            </a:prstGeom>
            <a:noFill/>
            <a:ln w="25400" cap="flat">
              <a:solidFill>
                <a:srgbClr val="A2D7CA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spcBef>
                  <a:spcPts val="0"/>
                </a:spcBef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1636BA96-F451-2746-96E5-7CFE88FE59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7325" y="3905672"/>
            <a:ext cx="3558537" cy="203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0801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London 2019">
      <a:dk1>
        <a:srgbClr val="000000"/>
      </a:dk1>
      <a:lt1>
        <a:srgbClr val="A1D6CA"/>
      </a:lt1>
      <a:dk2>
        <a:srgbClr val="008974"/>
      </a:dk2>
      <a:lt2>
        <a:srgbClr val="FEFFFE"/>
      </a:lt2>
      <a:accent1>
        <a:srgbClr val="00BF6F"/>
      </a:accent1>
      <a:accent2>
        <a:srgbClr val="A1D6CA"/>
      </a:accent2>
      <a:accent3>
        <a:srgbClr val="A4A4A6"/>
      </a:accent3>
      <a:accent4>
        <a:srgbClr val="FEFFFE"/>
      </a:accent4>
      <a:accent5>
        <a:srgbClr val="008974"/>
      </a:accent5>
      <a:accent6>
        <a:srgbClr val="000000"/>
      </a:accent6>
      <a:hlink>
        <a:srgbClr val="00BF6F"/>
      </a:hlink>
      <a:folHlink>
        <a:srgbClr val="A4A4A6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ctr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1500"/>
          </a:spcBef>
          <a:spcAft>
            <a:spcPts val="0"/>
          </a:spcAft>
          <a:buClrTx/>
          <a:buSzTx/>
          <a:buFontTx/>
          <a:buNone/>
          <a:tabLst/>
          <a:defRPr kumimoji="0" sz="3600" b="1" i="0" u="none" strike="noStrike" cap="none" spc="0" normalizeH="0" baseline="0">
            <a:ln>
              <a:noFill/>
            </a:ln>
            <a:solidFill>
              <a:srgbClr val="424242"/>
            </a:solidFill>
            <a:effectLst/>
            <a:uFillTx/>
            <a:latin typeface="Open Sans"/>
            <a:ea typeface="Open Sans"/>
            <a:cs typeface="Open Sans"/>
            <a:sym typeface="Open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44336"/>
      </a:accent1>
      <a:accent2>
        <a:srgbClr val="E91E63"/>
      </a:accent2>
      <a:accent3>
        <a:srgbClr val="9C27B0"/>
      </a:accent3>
      <a:accent4>
        <a:srgbClr val="673AB7"/>
      </a:accent4>
      <a:accent5>
        <a:srgbClr val="3F51B5"/>
      </a:accent5>
      <a:accent6>
        <a:srgbClr val="2196F3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ctr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1500"/>
          </a:spcBef>
          <a:spcAft>
            <a:spcPts val="0"/>
          </a:spcAft>
          <a:buClrTx/>
          <a:buSzTx/>
          <a:buFontTx/>
          <a:buNone/>
          <a:tabLst/>
          <a:defRPr kumimoji="0" sz="3600" b="1" i="0" u="none" strike="noStrike" cap="none" spc="0" normalizeH="0" baseline="0">
            <a:ln>
              <a:noFill/>
            </a:ln>
            <a:solidFill>
              <a:srgbClr val="424242"/>
            </a:solidFill>
            <a:effectLst/>
            <a:uFillTx/>
            <a:latin typeface="Open Sans"/>
            <a:ea typeface="Open Sans"/>
            <a:cs typeface="Open Sans"/>
            <a:sym typeface="Open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4896</TotalTime>
  <Words>314</Words>
  <Application>Microsoft Office PowerPoint</Application>
  <PresentationFormat>Custom</PresentationFormat>
  <Paragraphs>73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Arial</vt:lpstr>
      <vt:lpstr>Calibri</vt:lpstr>
      <vt:lpstr>Guardian Egyp</vt:lpstr>
      <vt:lpstr>Guardian Egyp Medium</vt:lpstr>
      <vt:lpstr>Guardian Egyp Regular</vt:lpstr>
      <vt:lpstr>Guardian Egyp Thin</vt:lpstr>
      <vt:lpstr>Guardian TextEgyp</vt:lpstr>
      <vt:lpstr>Guardian TextEgyp Medium</vt:lpstr>
      <vt:lpstr>Open Sans</vt:lpstr>
      <vt:lpstr>Poppins Regular</vt:lpstr>
      <vt:lpstr>Office Theme</vt:lpstr>
      <vt:lpstr>PowerPoint Presentation</vt:lpstr>
      <vt:lpstr>Agenda</vt:lpstr>
      <vt:lpstr>Team Agreement</vt:lpstr>
      <vt:lpstr>PowerPoint Presentation</vt:lpstr>
      <vt:lpstr>Remote Work Tools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Dante Cadena</dc:creator>
  <cp:lastModifiedBy>Dante Cadena</cp:lastModifiedBy>
  <cp:revision>315</cp:revision>
  <dcterms:modified xsi:type="dcterms:W3CDTF">2020-04-01T02:04:26Z</dcterms:modified>
</cp:coreProperties>
</file>