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7" r:id="rId2"/>
    <p:sldId id="300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26F"/>
    <a:srgbClr val="FFCC66"/>
    <a:srgbClr val="007260"/>
    <a:srgbClr val="26588D"/>
    <a:srgbClr val="88B6AD"/>
    <a:srgbClr val="1768FD"/>
    <a:srgbClr val="0E3375"/>
    <a:srgbClr val="008A75"/>
    <a:srgbClr val="000000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4"/>
    <p:restoredTop sz="95995" autoAdjust="0"/>
  </p:normalViewPr>
  <p:slideViewPr>
    <p:cSldViewPr snapToObjects="1">
      <p:cViewPr varScale="1">
        <p:scale>
          <a:sx n="27" d="100"/>
          <a:sy n="27" d="100"/>
        </p:scale>
        <p:origin x="1316" y="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Logo cliente">
            <a:extLst>
              <a:ext uri="{FF2B5EF4-FFF2-40B4-BE49-F238E27FC236}">
                <a16:creationId xmlns:a16="http://schemas.microsoft.com/office/drawing/2014/main" id="{F857D009-B8C0-EA49-A7FA-8292FF4B6A23}"/>
              </a:ext>
            </a:extLst>
          </p:cNvPr>
          <p:cNvSpPr/>
          <p:nvPr userDrawn="1"/>
        </p:nvSpPr>
        <p:spPr>
          <a:xfrm>
            <a:off x="2111375" y="593304"/>
            <a:ext cx="1868257" cy="1268904"/>
          </a:xfrm>
          <a:prstGeom prst="rect">
            <a:avLst/>
          </a:prstGeom>
          <a:solidFill>
            <a:srgbClr val="FFFFFF"/>
          </a:solidFill>
          <a:ln w="25400">
            <a:no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>
            <a:lvl1pPr algn="ctr">
              <a:spcBef>
                <a:spcPts val="0"/>
              </a:spcBef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Logo </a:t>
            </a:r>
            <a:b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</a:br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cliente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2CDC3C8A-671D-4B32-8072-C42E7A142B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arlene.kellenberger@londoncg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6.wdp"/><Relationship Id="rId18" Type="http://schemas.openxmlformats.org/officeDocument/2006/relationships/image" Target="../media/image12.png"/><Relationship Id="rId3" Type="http://schemas.microsoft.com/office/2007/relationships/hdphoto" Target="../media/hdphoto1.wdp"/><Relationship Id="rId21" Type="http://schemas.microsoft.com/office/2007/relationships/hdphoto" Target="../media/hdphoto10.wdp"/><Relationship Id="rId7" Type="http://schemas.microsoft.com/office/2007/relationships/hdphoto" Target="../media/hdphoto3.wdp"/><Relationship Id="rId12" Type="http://schemas.openxmlformats.org/officeDocument/2006/relationships/image" Target="../media/image9.png"/><Relationship Id="rId17" Type="http://schemas.microsoft.com/office/2007/relationships/hdphoto" Target="../media/hdphoto8.wdp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23" Type="http://schemas.microsoft.com/office/2007/relationships/hdphoto" Target="../media/hdphoto11.wdp"/><Relationship Id="rId10" Type="http://schemas.openxmlformats.org/officeDocument/2006/relationships/image" Target="../media/image8.png"/><Relationship Id="rId19" Type="http://schemas.microsoft.com/office/2007/relationships/hdphoto" Target="../media/hdphoto9.wdp"/><Relationship Id="rId4" Type="http://schemas.openxmlformats.org/officeDocument/2006/relationships/image" Target="../media/image5.png"/><Relationship Id="rId9" Type="http://schemas.microsoft.com/office/2007/relationships/hdphoto" Target="../media/hdphoto4.wdp"/><Relationship Id="rId14" Type="http://schemas.openxmlformats.org/officeDocument/2006/relationships/image" Target="../media/image10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5389982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s-PE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¿Qué hacer si alguien en tu hogar está enfermo?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F75E2E-ABCF-44CD-8C9B-2109DBD86F6D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1C4AB9AE-B5FB-4757-A12B-FF746CA60462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>
                  <a:solidFill>
                    <a:schemeClr val="tx1"/>
                  </a:solidFill>
                  <a:latin typeface="Guardian Egyp Thin" panose="02060303050503060803" pitchFamily="18" charset="0"/>
                  <a:hlinkClick r:id="rId4"/>
                </a:rPr>
                <a:t>contact@londoncg.com</a:t>
              </a:r>
            </a:p>
          </p:txBody>
        </p:sp>
        <p:sp>
          <p:nvSpPr>
            <p:cNvPr id="14" name="Line">
              <a:extLst>
                <a:ext uri="{FF2B5EF4-FFF2-40B4-BE49-F238E27FC236}">
                  <a16:creationId xmlns:a16="http://schemas.microsoft.com/office/drawing/2014/main" id="{824138FD-9035-44E2-BC5D-A06587228812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sp>
        <p:nvSpPr>
          <p:cNvPr id="8" name="Propuesta">
            <a:extLst>
              <a:ext uri="{FF2B5EF4-FFF2-40B4-BE49-F238E27FC236}">
                <a16:creationId xmlns:a16="http://schemas.microsoft.com/office/drawing/2014/main" id="{F9796072-DAAD-49BC-9565-4EF5C9C91AF4}"/>
              </a:ext>
            </a:extLst>
          </p:cNvPr>
          <p:cNvSpPr txBox="1"/>
          <p:nvPr/>
        </p:nvSpPr>
        <p:spPr>
          <a:xfrm>
            <a:off x="6992370" y="3617640"/>
            <a:ext cx="10060759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COVID-19 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Ayudando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a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tu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negocio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a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superar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la crisis</a:t>
            </a:r>
            <a:endParaRPr lang="es-ES" sz="3600" cap="none" spc="0" dirty="0">
              <a:solidFill>
                <a:schemeClr val="tx1"/>
              </a:solidFill>
              <a:latin typeface="Guardian Egyp Medium" panose="020605030505030608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093242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4">
            <a:extLst>
              <a:ext uri="{FF2B5EF4-FFF2-40B4-BE49-F238E27FC236}">
                <a16:creationId xmlns:a16="http://schemas.microsoft.com/office/drawing/2014/main" id="{FE77CADA-204A-4ED4-B9A8-2FB4CC7ED80E}"/>
              </a:ext>
            </a:extLst>
          </p:cNvPr>
          <p:cNvSpPr txBox="1"/>
          <p:nvPr/>
        </p:nvSpPr>
        <p:spPr>
          <a:xfrm>
            <a:off x="166663" y="-198784"/>
            <a:ext cx="16489833" cy="2646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pPr>
              <a:spcBef>
                <a:spcPts val="0"/>
              </a:spcBef>
            </a:pP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¿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Qué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hacer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si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alguien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su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casa se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encuentra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80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enfermo</a:t>
            </a: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?</a:t>
            </a:r>
          </a:p>
        </p:txBody>
      </p:sp>
      <p:sp>
        <p:nvSpPr>
          <p:cNvPr id="5" name="Oval 71">
            <a:extLst>
              <a:ext uri="{FF2B5EF4-FFF2-40B4-BE49-F238E27FC236}">
                <a16:creationId xmlns:a16="http://schemas.microsoft.com/office/drawing/2014/main" id="{BFE30446-E9F4-4BA8-BBAD-D8F82ABADE20}"/>
              </a:ext>
            </a:extLst>
          </p:cNvPr>
          <p:cNvSpPr>
            <a:spLocks noChangeAspect="1"/>
          </p:cNvSpPr>
          <p:nvPr/>
        </p:nvSpPr>
        <p:spPr>
          <a:xfrm>
            <a:off x="1430684" y="308920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3" name="Oval 79">
            <a:extLst>
              <a:ext uri="{FF2B5EF4-FFF2-40B4-BE49-F238E27FC236}">
                <a16:creationId xmlns:a16="http://schemas.microsoft.com/office/drawing/2014/main" id="{F38389F7-8C95-4A4F-AF03-E14459EC4833}"/>
              </a:ext>
            </a:extLst>
          </p:cNvPr>
          <p:cNvSpPr/>
          <p:nvPr/>
        </p:nvSpPr>
        <p:spPr>
          <a:xfrm>
            <a:off x="1430684" y="296956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6B9EB5A-A4F4-40BA-93AF-8B0AC722B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967" y="3387690"/>
            <a:ext cx="1065395" cy="106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42">
            <a:extLst>
              <a:ext uri="{FF2B5EF4-FFF2-40B4-BE49-F238E27FC236}">
                <a16:creationId xmlns:a16="http://schemas.microsoft.com/office/drawing/2014/main" id="{4F66790F-07BA-44A7-B730-A8444A5BC188}"/>
              </a:ext>
            </a:extLst>
          </p:cNvPr>
          <p:cNvSpPr txBox="1"/>
          <p:nvPr/>
        </p:nvSpPr>
        <p:spPr>
          <a:xfrm>
            <a:off x="191064" y="4847166"/>
            <a:ext cx="4322009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6" tIns="91436" rIns="91436" bIns="91436" numCol="1" spcCol="38100" rtlCol="0" anchor="ctr" anchorCtr="0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spc="0" normalizeH="0" baseline="0" dirty="0">
                <a:ln>
                  <a:noFill/>
                </a:ln>
                <a:solidFill>
                  <a:srgbClr val="424242"/>
                </a:solidFill>
                <a:effectLst/>
                <a:uFillTx/>
                <a:latin typeface="Guardian Egyp Regular"/>
                <a:ea typeface="Open Sans"/>
                <a:cs typeface="Guardian Egyp Regular"/>
                <a:sym typeface="Open Sans"/>
              </a:rPr>
              <a:t>Aislamiento en casa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06259386-1B7C-48FF-9755-900FD2B828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66" y="5759604"/>
            <a:ext cx="3987060" cy="1134040"/>
          </a:xfrm>
        </p:spPr>
        <p:txBody>
          <a:bodyPr/>
          <a:lstStyle/>
          <a:p>
            <a:pPr algn="just"/>
            <a:r>
              <a:rPr lang="es-MX" sz="2000" b="1" dirty="0">
                <a:latin typeface="Guardian Egyp Regular"/>
                <a:cs typeface="Guardian Egyp Regular"/>
              </a:rPr>
              <a:t>Haga que la persona permanezca en su habitación</a:t>
            </a:r>
            <a:r>
              <a:rPr lang="es-MX" sz="2000" dirty="0">
                <a:latin typeface="Guardian Egyp Regular"/>
                <a:cs typeface="Guardian Egyp Regular"/>
              </a:rPr>
              <a:t>, alejado de otras personas, usted incluido, mientras sea posible.</a:t>
            </a:r>
          </a:p>
          <a:p>
            <a:pPr algn="just"/>
            <a:r>
              <a:rPr lang="es-MX" sz="2000" dirty="0">
                <a:latin typeface="Guardian Egyp Regular"/>
                <a:cs typeface="Guardian Egyp Regular"/>
              </a:rPr>
              <a:t>Si es posible, haga que use un baño separado del que usan los demás.</a:t>
            </a:r>
          </a:p>
        </p:txBody>
      </p:sp>
      <p:sp>
        <p:nvSpPr>
          <p:cNvPr id="18" name="Oval 71">
            <a:extLst>
              <a:ext uri="{FF2B5EF4-FFF2-40B4-BE49-F238E27FC236}">
                <a16:creationId xmlns:a16="http://schemas.microsoft.com/office/drawing/2014/main" id="{8440BBF7-70DC-4A0D-8C3D-927A5959C471}"/>
              </a:ext>
            </a:extLst>
          </p:cNvPr>
          <p:cNvSpPr>
            <a:spLocks noChangeAspect="1"/>
          </p:cNvSpPr>
          <p:nvPr/>
        </p:nvSpPr>
        <p:spPr>
          <a:xfrm>
            <a:off x="11051955" y="3089203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9" name="Oval 79">
            <a:extLst>
              <a:ext uri="{FF2B5EF4-FFF2-40B4-BE49-F238E27FC236}">
                <a16:creationId xmlns:a16="http://schemas.microsoft.com/office/drawing/2014/main" id="{CBAA51E9-09E1-49F7-90C6-E1D1B0396FAC}"/>
              </a:ext>
            </a:extLst>
          </p:cNvPr>
          <p:cNvSpPr/>
          <p:nvPr/>
        </p:nvSpPr>
        <p:spPr>
          <a:xfrm>
            <a:off x="11051955" y="2969568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3</a:t>
            </a:r>
          </a:p>
        </p:txBody>
      </p:sp>
      <p:sp>
        <p:nvSpPr>
          <p:cNvPr id="21" name="CuadroTexto 42">
            <a:extLst>
              <a:ext uri="{FF2B5EF4-FFF2-40B4-BE49-F238E27FC236}">
                <a16:creationId xmlns:a16="http://schemas.microsoft.com/office/drawing/2014/main" id="{AADA9C8C-1E30-4FCC-B43A-8B9DDD4CADD3}"/>
              </a:ext>
            </a:extLst>
          </p:cNvPr>
          <p:cNvSpPr txBox="1"/>
          <p:nvPr/>
        </p:nvSpPr>
        <p:spPr>
          <a:xfrm>
            <a:off x="9527704" y="4847165"/>
            <a:ext cx="4928957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Monitoree a la persona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8E2FEA0D-B91F-4F64-A862-4448827A4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154" y="3418516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Marcador de texto 7">
            <a:extLst>
              <a:ext uri="{FF2B5EF4-FFF2-40B4-BE49-F238E27FC236}">
                <a16:creationId xmlns:a16="http://schemas.microsoft.com/office/drawing/2014/main" id="{42D9053E-9456-44A3-A201-FF21F69F5FA4}"/>
              </a:ext>
            </a:extLst>
          </p:cNvPr>
          <p:cNvSpPr txBox="1">
            <a:spLocks/>
          </p:cNvSpPr>
          <p:nvPr/>
        </p:nvSpPr>
        <p:spPr>
          <a:xfrm>
            <a:off x="9809879" y="5759604"/>
            <a:ext cx="4251974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Monitorea a la persona por si los síntomas empeoran. Conoce las señales de emergencia. </a:t>
            </a:r>
            <a:r>
              <a:rPr lang="es-MX" sz="2000" b="1" dirty="0">
                <a:latin typeface="Guardian Egyp Regular"/>
                <a:cs typeface="Guardian Egyp Regular"/>
              </a:rPr>
              <a:t>Ten a la mano la información de su proveedor de servicios de atención médica.</a:t>
            </a:r>
          </a:p>
        </p:txBody>
      </p:sp>
      <p:sp>
        <p:nvSpPr>
          <p:cNvPr id="83" name="Oval 71">
            <a:extLst>
              <a:ext uri="{FF2B5EF4-FFF2-40B4-BE49-F238E27FC236}">
                <a16:creationId xmlns:a16="http://schemas.microsoft.com/office/drawing/2014/main" id="{A6E28D64-82E1-4417-97B1-38C9C1EE4121}"/>
              </a:ext>
            </a:extLst>
          </p:cNvPr>
          <p:cNvSpPr>
            <a:spLocks noChangeAspect="1"/>
          </p:cNvSpPr>
          <p:nvPr/>
        </p:nvSpPr>
        <p:spPr>
          <a:xfrm>
            <a:off x="6093225" y="308920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4" name="Oval 79">
            <a:extLst>
              <a:ext uri="{FF2B5EF4-FFF2-40B4-BE49-F238E27FC236}">
                <a16:creationId xmlns:a16="http://schemas.microsoft.com/office/drawing/2014/main" id="{47D8B5E7-EE6A-414C-866D-8AA933DBA8C3}"/>
              </a:ext>
            </a:extLst>
          </p:cNvPr>
          <p:cNvSpPr/>
          <p:nvPr/>
        </p:nvSpPr>
        <p:spPr>
          <a:xfrm>
            <a:off x="6093225" y="296956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2</a:t>
            </a:r>
          </a:p>
        </p:txBody>
      </p:sp>
      <p:sp>
        <p:nvSpPr>
          <p:cNvPr id="85" name="CuadroTexto 42">
            <a:extLst>
              <a:ext uri="{FF2B5EF4-FFF2-40B4-BE49-F238E27FC236}">
                <a16:creationId xmlns:a16="http://schemas.microsoft.com/office/drawing/2014/main" id="{32DA4AE3-EB59-42C8-8446-F3AA98D832EA}"/>
              </a:ext>
            </a:extLst>
          </p:cNvPr>
          <p:cNvSpPr txBox="1"/>
          <p:nvPr/>
        </p:nvSpPr>
        <p:spPr>
          <a:xfrm>
            <a:off x="5008390" y="4847166"/>
            <a:ext cx="4012438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Uso de mascarilla</a:t>
            </a:r>
          </a:p>
        </p:txBody>
      </p:sp>
      <p:sp>
        <p:nvSpPr>
          <p:cNvPr id="86" name="Marcador de texto 7">
            <a:extLst>
              <a:ext uri="{FF2B5EF4-FFF2-40B4-BE49-F238E27FC236}">
                <a16:creationId xmlns:a16="http://schemas.microsoft.com/office/drawing/2014/main" id="{5F3FF790-94D5-4EA9-8723-D141012AFA49}"/>
              </a:ext>
            </a:extLst>
          </p:cNvPr>
          <p:cNvSpPr txBox="1">
            <a:spLocks/>
          </p:cNvSpPr>
          <p:nvPr/>
        </p:nvSpPr>
        <p:spPr>
          <a:xfrm>
            <a:off x="5134179" y="5759604"/>
            <a:ext cx="3934316" cy="113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Si hay mascarillas disponibles, </a:t>
            </a:r>
            <a:r>
              <a:rPr lang="es-MX" sz="2000" b="1" dirty="0">
                <a:latin typeface="Guardian Egyp Regular"/>
                <a:cs typeface="Guardian Egyp Regular"/>
              </a:rPr>
              <a:t>haz que usen la mascarilla </a:t>
            </a:r>
            <a:r>
              <a:rPr lang="es-MX" sz="2000" dirty="0">
                <a:latin typeface="Guardian Egyp Regular"/>
                <a:cs typeface="Guardian Egyp Regular"/>
              </a:rPr>
              <a:t>cuando estén cerca de otras personas, incluido usted.</a:t>
            </a:r>
            <a:endParaRPr lang="es-MX" sz="2000" b="1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0" name="Oval 71">
            <a:extLst>
              <a:ext uri="{FF2B5EF4-FFF2-40B4-BE49-F238E27FC236}">
                <a16:creationId xmlns:a16="http://schemas.microsoft.com/office/drawing/2014/main" id="{FF8EE5ED-D531-44D0-98B6-8897E9EA11BF}"/>
              </a:ext>
            </a:extLst>
          </p:cNvPr>
          <p:cNvSpPr>
            <a:spLocks noChangeAspect="1"/>
          </p:cNvSpPr>
          <p:nvPr/>
        </p:nvSpPr>
        <p:spPr>
          <a:xfrm>
            <a:off x="21141285" y="3089203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1" name="Oval 79">
            <a:extLst>
              <a:ext uri="{FF2B5EF4-FFF2-40B4-BE49-F238E27FC236}">
                <a16:creationId xmlns:a16="http://schemas.microsoft.com/office/drawing/2014/main" id="{2A95BD36-F0C8-459F-B6F6-F738CFDF4886}"/>
              </a:ext>
            </a:extLst>
          </p:cNvPr>
          <p:cNvSpPr/>
          <p:nvPr/>
        </p:nvSpPr>
        <p:spPr>
          <a:xfrm>
            <a:off x="21141285" y="2969568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5</a:t>
            </a:r>
          </a:p>
        </p:txBody>
      </p:sp>
      <p:sp>
        <p:nvSpPr>
          <p:cNvPr id="92" name="CuadroTexto 42">
            <a:extLst>
              <a:ext uri="{FF2B5EF4-FFF2-40B4-BE49-F238E27FC236}">
                <a16:creationId xmlns:a16="http://schemas.microsoft.com/office/drawing/2014/main" id="{DD671BD9-D9D0-44B0-98C0-232A6B6BD5F5}"/>
              </a:ext>
            </a:extLst>
          </p:cNvPr>
          <p:cNvSpPr txBox="1"/>
          <p:nvPr/>
        </p:nvSpPr>
        <p:spPr>
          <a:xfrm>
            <a:off x="19932775" y="4847165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Lave sus manos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94" name="Marcador de texto 7">
            <a:extLst>
              <a:ext uri="{FF2B5EF4-FFF2-40B4-BE49-F238E27FC236}">
                <a16:creationId xmlns:a16="http://schemas.microsoft.com/office/drawing/2014/main" id="{AD1DC2D7-E7F3-41FA-8C20-16E02D990FA6}"/>
              </a:ext>
            </a:extLst>
          </p:cNvPr>
          <p:cNvSpPr txBox="1">
            <a:spLocks/>
          </p:cNvSpPr>
          <p:nvPr/>
        </p:nvSpPr>
        <p:spPr>
          <a:xfrm>
            <a:off x="20089088" y="5759604"/>
            <a:ext cx="3947647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Lávese las manos </a:t>
            </a:r>
            <a:r>
              <a:rPr lang="es-MX" sz="2000" dirty="0">
                <a:latin typeface="Guardian Egyp Regular"/>
                <a:cs typeface="Guardian Egyp Regular"/>
              </a:rPr>
              <a:t>a menudo con agua y jabón </a:t>
            </a:r>
            <a:r>
              <a:rPr lang="es-MX" sz="2000" b="1" dirty="0">
                <a:latin typeface="Guardian Egyp Regular"/>
                <a:cs typeface="Guardian Egyp Regular"/>
              </a:rPr>
              <a:t>durante al menos 20 segundos, </a:t>
            </a:r>
            <a:r>
              <a:rPr lang="es-MX" sz="2000" dirty="0">
                <a:latin typeface="Guardian Egyp Regular"/>
                <a:cs typeface="Guardian Egyp Regular"/>
              </a:rPr>
              <a:t>en especial después de interactuar con la persona enferma.</a:t>
            </a:r>
            <a:endParaRPr lang="es-MX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6" name="Picture 22">
            <a:extLst>
              <a:ext uri="{FF2B5EF4-FFF2-40B4-BE49-F238E27FC236}">
                <a16:creationId xmlns:a16="http://schemas.microsoft.com/office/drawing/2014/main" id="{65A86A8C-6D58-48FD-900B-7F4C4DB6C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9922" y="3401617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Oval 71">
            <a:extLst>
              <a:ext uri="{FF2B5EF4-FFF2-40B4-BE49-F238E27FC236}">
                <a16:creationId xmlns:a16="http://schemas.microsoft.com/office/drawing/2014/main" id="{81A1B83B-9385-4BC2-9E94-8EEADAD0A6A1}"/>
              </a:ext>
            </a:extLst>
          </p:cNvPr>
          <p:cNvSpPr>
            <a:spLocks noChangeAspect="1"/>
          </p:cNvSpPr>
          <p:nvPr/>
        </p:nvSpPr>
        <p:spPr>
          <a:xfrm>
            <a:off x="16154004" y="3089203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8" name="Oval 79">
            <a:extLst>
              <a:ext uri="{FF2B5EF4-FFF2-40B4-BE49-F238E27FC236}">
                <a16:creationId xmlns:a16="http://schemas.microsoft.com/office/drawing/2014/main" id="{1D8BFEBD-C720-4F1A-AF7D-8543617A58A1}"/>
              </a:ext>
            </a:extLst>
          </p:cNvPr>
          <p:cNvSpPr/>
          <p:nvPr/>
        </p:nvSpPr>
        <p:spPr>
          <a:xfrm>
            <a:off x="16154004" y="2969568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4</a:t>
            </a:r>
          </a:p>
        </p:txBody>
      </p:sp>
      <p:sp>
        <p:nvSpPr>
          <p:cNvPr id="99" name="CuadroTexto 42">
            <a:extLst>
              <a:ext uri="{FF2B5EF4-FFF2-40B4-BE49-F238E27FC236}">
                <a16:creationId xmlns:a16="http://schemas.microsoft.com/office/drawing/2014/main" id="{F6F3AFC9-2200-406F-91D7-589C8D2B8747}"/>
              </a:ext>
            </a:extLst>
          </p:cNvPr>
          <p:cNvSpPr txBox="1"/>
          <p:nvPr/>
        </p:nvSpPr>
        <p:spPr>
          <a:xfrm>
            <a:off x="14945494" y="4847165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Evite compartir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0" name="Marcador de texto 7">
            <a:extLst>
              <a:ext uri="{FF2B5EF4-FFF2-40B4-BE49-F238E27FC236}">
                <a16:creationId xmlns:a16="http://schemas.microsoft.com/office/drawing/2014/main" id="{DF6CBF17-5E7F-46B0-A917-26D94F8C0437}"/>
              </a:ext>
            </a:extLst>
          </p:cNvPr>
          <p:cNvSpPr txBox="1">
            <a:spLocks/>
          </p:cNvSpPr>
          <p:nvPr/>
        </p:nvSpPr>
        <p:spPr>
          <a:xfrm>
            <a:off x="15033875" y="5759604"/>
            <a:ext cx="408351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Evite compartir </a:t>
            </a:r>
            <a:r>
              <a:rPr lang="es-MX" sz="2000" dirty="0">
                <a:latin typeface="Guardian Egyp Regular"/>
                <a:cs typeface="Guardian Egyp Regular"/>
              </a:rPr>
              <a:t>artículos personales del hogar, como platos, toallas y ropa de cama.</a:t>
            </a:r>
            <a:endParaRPr lang="es-MX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8" name="Picture 24">
            <a:extLst>
              <a:ext uri="{FF2B5EF4-FFF2-40B4-BE49-F238E27FC236}">
                <a16:creationId xmlns:a16="http://schemas.microsoft.com/office/drawing/2014/main" id="{EAAE7272-6C1F-46D2-ADE9-F8CDE105A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biLevel thresh="2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6478" y="3185593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Oval 71">
            <a:extLst>
              <a:ext uri="{FF2B5EF4-FFF2-40B4-BE49-F238E27FC236}">
                <a16:creationId xmlns:a16="http://schemas.microsoft.com/office/drawing/2014/main" id="{50B93849-4653-4C65-872C-D917B465FDA1}"/>
              </a:ext>
            </a:extLst>
          </p:cNvPr>
          <p:cNvSpPr>
            <a:spLocks noChangeAspect="1"/>
          </p:cNvSpPr>
          <p:nvPr/>
        </p:nvSpPr>
        <p:spPr>
          <a:xfrm>
            <a:off x="1425057" y="827772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4" name="Oval 79">
            <a:extLst>
              <a:ext uri="{FF2B5EF4-FFF2-40B4-BE49-F238E27FC236}">
                <a16:creationId xmlns:a16="http://schemas.microsoft.com/office/drawing/2014/main" id="{C263493A-6BBD-40C1-BE60-FA47CEAFDB4C}"/>
              </a:ext>
            </a:extLst>
          </p:cNvPr>
          <p:cNvSpPr/>
          <p:nvPr/>
        </p:nvSpPr>
        <p:spPr>
          <a:xfrm>
            <a:off x="1425057" y="815809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6</a:t>
            </a:r>
          </a:p>
        </p:txBody>
      </p:sp>
      <p:sp>
        <p:nvSpPr>
          <p:cNvPr id="105" name="CuadroTexto 42">
            <a:extLst>
              <a:ext uri="{FF2B5EF4-FFF2-40B4-BE49-F238E27FC236}">
                <a16:creationId xmlns:a16="http://schemas.microsoft.com/office/drawing/2014/main" id="{154ED69D-A61C-464F-A5DC-7E53FD221488}"/>
              </a:ext>
            </a:extLst>
          </p:cNvPr>
          <p:cNvSpPr txBox="1"/>
          <p:nvPr/>
        </p:nvSpPr>
        <p:spPr>
          <a:xfrm>
            <a:off x="122786" y="9758692"/>
            <a:ext cx="4480870" cy="14850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Limpie las superficies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6" name="Marcador de texto 7">
            <a:extLst>
              <a:ext uri="{FF2B5EF4-FFF2-40B4-BE49-F238E27FC236}">
                <a16:creationId xmlns:a16="http://schemas.microsoft.com/office/drawing/2014/main" id="{11E6C547-B5E1-4D04-8CB9-167C5944EEC4}"/>
              </a:ext>
            </a:extLst>
          </p:cNvPr>
          <p:cNvSpPr txBox="1">
            <a:spLocks/>
          </p:cNvSpPr>
          <p:nvPr/>
        </p:nvSpPr>
        <p:spPr>
          <a:xfrm>
            <a:off x="321466" y="11125573"/>
            <a:ext cx="3865523" cy="1709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dirty="0"/>
              <a:t>Todos los días, limpie todas las superficies que se tocan con frecuencia, como mostradores, mesas y perillas de las puertas.</a:t>
            </a:r>
            <a:endParaRPr lang="es-MX" sz="2000" dirty="0">
              <a:latin typeface="Guardian Egyp Regular"/>
              <a:cs typeface="Guardian Egyp Regular"/>
            </a:endParaRP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9AF2807F-447F-4A9A-B559-4973889A6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biLevel thresh="2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483" y="8504536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A48E1D5C-E8A6-4CCA-A1D0-D1522D5C7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biLevel thresh="2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422" y="3473624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Oval 71">
            <a:extLst>
              <a:ext uri="{FF2B5EF4-FFF2-40B4-BE49-F238E27FC236}">
                <a16:creationId xmlns:a16="http://schemas.microsoft.com/office/drawing/2014/main" id="{7F6FEA83-3F06-462C-9D67-3129991C351F}"/>
              </a:ext>
            </a:extLst>
          </p:cNvPr>
          <p:cNvSpPr>
            <a:spLocks noChangeAspect="1"/>
          </p:cNvSpPr>
          <p:nvPr/>
        </p:nvSpPr>
        <p:spPr>
          <a:xfrm>
            <a:off x="6116426" y="827772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7" name="Oval 79">
            <a:extLst>
              <a:ext uri="{FF2B5EF4-FFF2-40B4-BE49-F238E27FC236}">
                <a16:creationId xmlns:a16="http://schemas.microsoft.com/office/drawing/2014/main" id="{D02AC2C6-9684-4848-BBF1-9693C7FC93D9}"/>
              </a:ext>
            </a:extLst>
          </p:cNvPr>
          <p:cNvSpPr/>
          <p:nvPr/>
        </p:nvSpPr>
        <p:spPr>
          <a:xfrm>
            <a:off x="6116426" y="815809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7</a:t>
            </a:r>
          </a:p>
        </p:txBody>
      </p:sp>
      <p:sp>
        <p:nvSpPr>
          <p:cNvPr id="58" name="CuadroTexto 42">
            <a:extLst>
              <a:ext uri="{FF2B5EF4-FFF2-40B4-BE49-F238E27FC236}">
                <a16:creationId xmlns:a16="http://schemas.microsoft.com/office/drawing/2014/main" id="{CE639CBD-15D3-4DA7-A82E-2EECBC1E9743}"/>
              </a:ext>
            </a:extLst>
          </p:cNvPr>
          <p:cNvSpPr txBox="1"/>
          <p:nvPr/>
        </p:nvSpPr>
        <p:spPr>
          <a:xfrm>
            <a:off x="4907916" y="1003569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Lave la ropa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59" name="Marcador de texto 7">
            <a:extLst>
              <a:ext uri="{FF2B5EF4-FFF2-40B4-BE49-F238E27FC236}">
                <a16:creationId xmlns:a16="http://schemas.microsoft.com/office/drawing/2014/main" id="{F54E0DF6-43E7-4114-86D7-C541F0C01916}"/>
              </a:ext>
            </a:extLst>
          </p:cNvPr>
          <p:cNvSpPr txBox="1">
            <a:spLocks/>
          </p:cNvSpPr>
          <p:nvPr/>
        </p:nvSpPr>
        <p:spPr>
          <a:xfrm>
            <a:off x="5381840" y="10948130"/>
            <a:ext cx="356400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/>
              <a:t>Lave bien la ropa. </a:t>
            </a:r>
            <a:r>
              <a:rPr lang="es-MX" sz="2000" dirty="0"/>
              <a:t>Si la ropa está sucia, use guantes desechables. Lávese las manos de inmediato luego de quitarse los guantes.</a:t>
            </a:r>
            <a:endParaRPr lang="es-MX" sz="2000" dirty="0">
              <a:latin typeface="Guardian Egyp Regular"/>
              <a:cs typeface="Guardian Egyp Regular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F795428F-8E2B-43C6-99ED-1DB8BA5C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biLevel thresh="25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189" y="8656970"/>
            <a:ext cx="1096937" cy="109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Oval 71">
            <a:extLst>
              <a:ext uri="{FF2B5EF4-FFF2-40B4-BE49-F238E27FC236}">
                <a16:creationId xmlns:a16="http://schemas.microsoft.com/office/drawing/2014/main" id="{08AB1C62-208A-4609-9D98-EF88D7A7B870}"/>
              </a:ext>
            </a:extLst>
          </p:cNvPr>
          <p:cNvSpPr>
            <a:spLocks noChangeAspect="1"/>
          </p:cNvSpPr>
          <p:nvPr/>
        </p:nvSpPr>
        <p:spPr>
          <a:xfrm>
            <a:off x="11057506" y="827772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72" name="Oval 79">
            <a:extLst>
              <a:ext uri="{FF2B5EF4-FFF2-40B4-BE49-F238E27FC236}">
                <a16:creationId xmlns:a16="http://schemas.microsoft.com/office/drawing/2014/main" id="{2DA7FA48-15D2-46A5-A4DC-0E19F413ED32}"/>
              </a:ext>
            </a:extLst>
          </p:cNvPr>
          <p:cNvSpPr/>
          <p:nvPr/>
        </p:nvSpPr>
        <p:spPr>
          <a:xfrm>
            <a:off x="11057506" y="815809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8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B2A62837-7368-4C7F-A381-BE424AD13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biLevel thresh="25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945" y="8733199"/>
            <a:ext cx="913450" cy="91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57009E49-96CC-4327-9743-4177EBD16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biLevel thresh="25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385" y="8428978"/>
            <a:ext cx="1511381" cy="151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CuadroTexto 42">
            <a:extLst>
              <a:ext uri="{FF2B5EF4-FFF2-40B4-BE49-F238E27FC236}">
                <a16:creationId xmlns:a16="http://schemas.microsoft.com/office/drawing/2014/main" id="{CB5CA954-E1A8-4E1C-A86C-769B7C2BBFE3}"/>
              </a:ext>
            </a:extLst>
          </p:cNvPr>
          <p:cNvSpPr txBox="1"/>
          <p:nvPr/>
        </p:nvSpPr>
        <p:spPr>
          <a:xfrm>
            <a:off x="9760918" y="1003569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Evite visitas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78" name="Marcador de texto 7">
            <a:extLst>
              <a:ext uri="{FF2B5EF4-FFF2-40B4-BE49-F238E27FC236}">
                <a16:creationId xmlns:a16="http://schemas.microsoft.com/office/drawing/2014/main" id="{E44B4438-0A05-4495-A8A7-8DF7D1AA7FEE}"/>
              </a:ext>
            </a:extLst>
          </p:cNvPr>
          <p:cNvSpPr txBox="1">
            <a:spLocks/>
          </p:cNvSpPr>
          <p:nvPr/>
        </p:nvSpPr>
        <p:spPr>
          <a:xfrm>
            <a:off x="10234842" y="10948130"/>
            <a:ext cx="3533022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Evite </a:t>
            </a:r>
            <a:r>
              <a:rPr lang="es-MX" sz="2000" dirty="0">
                <a:latin typeface="Guardian Egyp Regular"/>
                <a:cs typeface="Guardian Egyp Regular"/>
              </a:rPr>
              <a:t>tener </a:t>
            </a:r>
            <a:r>
              <a:rPr lang="es-MX" sz="2000" b="1" dirty="0">
                <a:latin typeface="Guardian Egyp Regular"/>
                <a:cs typeface="Guardian Egyp Regular"/>
              </a:rPr>
              <a:t>cualquier visita innecesaria.</a:t>
            </a:r>
          </a:p>
        </p:txBody>
      </p:sp>
      <p:sp>
        <p:nvSpPr>
          <p:cNvPr id="79" name="Oval 71">
            <a:extLst>
              <a:ext uri="{FF2B5EF4-FFF2-40B4-BE49-F238E27FC236}">
                <a16:creationId xmlns:a16="http://schemas.microsoft.com/office/drawing/2014/main" id="{DD960BBE-88D2-4ABE-B61C-1A399D636771}"/>
              </a:ext>
            </a:extLst>
          </p:cNvPr>
          <p:cNvSpPr>
            <a:spLocks noChangeAspect="1"/>
          </p:cNvSpPr>
          <p:nvPr/>
        </p:nvSpPr>
        <p:spPr>
          <a:xfrm>
            <a:off x="16242082" y="827772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BB0CCCA0-82B0-412E-AD9D-C87D291FA572}"/>
              </a:ext>
            </a:extLst>
          </p:cNvPr>
          <p:cNvSpPr/>
          <p:nvPr/>
        </p:nvSpPr>
        <p:spPr>
          <a:xfrm>
            <a:off x="16242082" y="815809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9</a:t>
            </a:r>
          </a:p>
        </p:txBody>
      </p:sp>
      <p:sp>
        <p:nvSpPr>
          <p:cNvPr id="87" name="CuadroTexto 42">
            <a:extLst>
              <a:ext uri="{FF2B5EF4-FFF2-40B4-BE49-F238E27FC236}">
                <a16:creationId xmlns:a16="http://schemas.microsoft.com/office/drawing/2014/main" id="{9775439C-9BC4-4803-B13D-2A4C0D5E937F}"/>
              </a:ext>
            </a:extLst>
          </p:cNvPr>
          <p:cNvSpPr txBox="1"/>
          <p:nvPr/>
        </p:nvSpPr>
        <p:spPr>
          <a:xfrm>
            <a:off x="14475003" y="10035691"/>
            <a:ext cx="5421853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Provea tratamiento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89" name="Marcador de texto 7">
            <a:extLst>
              <a:ext uri="{FF2B5EF4-FFF2-40B4-BE49-F238E27FC236}">
                <a16:creationId xmlns:a16="http://schemas.microsoft.com/office/drawing/2014/main" id="{327158A2-DEA5-4F88-8244-C21E123DCFFC}"/>
              </a:ext>
            </a:extLst>
          </p:cNvPr>
          <p:cNvSpPr txBox="1">
            <a:spLocks/>
          </p:cNvSpPr>
          <p:nvPr/>
        </p:nvSpPr>
        <p:spPr>
          <a:xfrm>
            <a:off x="15061328" y="10948130"/>
            <a:ext cx="4249203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/>
              <a:t>Proporcionar tratamiento para los síntomas</a:t>
            </a:r>
            <a:r>
              <a:rPr lang="es-MX" sz="2000" dirty="0"/>
              <a:t>. Asegúrese de que la persona enferma tome muchos líquidos y descanse en casa. Los medicamentos de venta libre pueden ayudar con los síntomas. Para la mayoría de las personas, los síntomas duran unos días y mejoran después de una semana.</a:t>
            </a:r>
            <a:endParaRPr lang="es-MX" sz="2000" dirty="0">
              <a:latin typeface="Guardian Egyp Regular"/>
              <a:cs typeface="Guardian Egyp Regular"/>
            </a:endParaRPr>
          </a:p>
        </p:txBody>
      </p:sp>
      <p:sp>
        <p:nvSpPr>
          <p:cNvPr id="93" name="Oval 71">
            <a:extLst>
              <a:ext uri="{FF2B5EF4-FFF2-40B4-BE49-F238E27FC236}">
                <a16:creationId xmlns:a16="http://schemas.microsoft.com/office/drawing/2014/main" id="{C3DC20CD-C939-4F85-81E1-C613FF515CAE}"/>
              </a:ext>
            </a:extLst>
          </p:cNvPr>
          <p:cNvSpPr>
            <a:spLocks noChangeAspect="1"/>
          </p:cNvSpPr>
          <p:nvPr/>
        </p:nvSpPr>
        <p:spPr>
          <a:xfrm>
            <a:off x="21033054" y="827772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s-MX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6874654-2B3F-47EB-85BE-73A218795C70}"/>
              </a:ext>
            </a:extLst>
          </p:cNvPr>
          <p:cNvSpPr/>
          <p:nvPr/>
        </p:nvSpPr>
        <p:spPr>
          <a:xfrm>
            <a:off x="21033054" y="815809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10</a:t>
            </a:r>
          </a:p>
        </p:txBody>
      </p:sp>
      <p:sp>
        <p:nvSpPr>
          <p:cNvPr id="107" name="CuadroTexto 42">
            <a:extLst>
              <a:ext uri="{FF2B5EF4-FFF2-40B4-BE49-F238E27FC236}">
                <a16:creationId xmlns:a16="http://schemas.microsoft.com/office/drawing/2014/main" id="{0E73BD75-64CB-4E62-B4D5-1CB5D35867E9}"/>
              </a:ext>
            </a:extLst>
          </p:cNvPr>
          <p:cNvSpPr txBox="1"/>
          <p:nvPr/>
        </p:nvSpPr>
        <p:spPr>
          <a:xfrm>
            <a:off x="19736466" y="1003569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Esté preparado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8" name="Marcador de texto 7">
            <a:extLst>
              <a:ext uri="{FF2B5EF4-FFF2-40B4-BE49-F238E27FC236}">
                <a16:creationId xmlns:a16="http://schemas.microsoft.com/office/drawing/2014/main" id="{C43E0870-0A47-490A-A02E-7BE0C0EA2785}"/>
              </a:ext>
            </a:extLst>
          </p:cNvPr>
          <p:cNvSpPr txBox="1">
            <a:spLocks/>
          </p:cNvSpPr>
          <p:nvPr/>
        </p:nvSpPr>
        <p:spPr>
          <a:xfrm>
            <a:off x="20068364" y="10948130"/>
            <a:ext cx="3968372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/>
              <a:t>Si la persona está empeorando, llame a su proveedor de servicios de atención médica</a:t>
            </a:r>
            <a:r>
              <a:rPr lang="es-MX" sz="2000" dirty="0"/>
              <a:t>. Para lo que son emergencias médicas, llame al número de su ciudad y notifique al personal de despacho que tienen o se sospecha que tienen COVID-19.</a:t>
            </a:r>
            <a:endParaRPr lang="es-MX" sz="2000" dirty="0">
              <a:latin typeface="Guardian Egyp Regular"/>
              <a:cs typeface="Guardian Egyp Regular"/>
            </a:endParaRPr>
          </a:p>
        </p:txBody>
      </p:sp>
      <p:pic>
        <p:nvPicPr>
          <p:cNvPr id="109" name="Picture 20">
            <a:extLst>
              <a:ext uri="{FF2B5EF4-FFF2-40B4-BE49-F238E27FC236}">
                <a16:creationId xmlns:a16="http://schemas.microsoft.com/office/drawing/2014/main" id="{D25C00F0-21BD-4C45-9187-926732B57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biLevel thresh="25000"/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787" y="8748479"/>
            <a:ext cx="977566" cy="9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D66048E-F743-4FE0-8742-82DE1C301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biLevel thresh="25000"/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0287" y="8699863"/>
            <a:ext cx="1158702" cy="115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702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4819</TotalTime>
  <Words>356</Words>
  <Application>Microsoft Office PowerPoint</Application>
  <PresentationFormat>Custom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Guardian Egyp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Kellenberger</dc:creator>
  <cp:lastModifiedBy>Marlene Kellenberger</cp:lastModifiedBy>
  <cp:revision>322</cp:revision>
  <dcterms:modified xsi:type="dcterms:W3CDTF">2020-04-06T07:35:18Z</dcterms:modified>
</cp:coreProperties>
</file>